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 id="269" r:id="rId12"/>
    <p:sldId id="268" r:id="rId13"/>
    <p:sldId id="265" r:id="rId14"/>
    <p:sldId id="270" r:id="rId15"/>
    <p:sldId id="267" r:id="rId1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3F8"/>
    <a:srgbClr val="E29D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74" autoAdjust="0"/>
    <p:restoredTop sz="94660"/>
  </p:normalViewPr>
  <p:slideViewPr>
    <p:cSldViewPr snapToGrid="0">
      <p:cViewPr varScale="1">
        <p:scale>
          <a:sx n="164" d="100"/>
          <a:sy n="164" d="100"/>
        </p:scale>
        <p:origin x="1588" y="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325773" y="6117336"/>
            <a:ext cx="857473" cy="365125"/>
          </a:xfrm>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a:xfrm>
            <a:off x="3623733" y="6117336"/>
            <a:ext cx="3609438" cy="365125"/>
          </a:xfrm>
        </p:spPr>
        <p:txBody>
          <a:bodyPr/>
          <a:lstStyle/>
          <a:p>
            <a:endParaRPr kumimoji="1" lang="ja-JP" altLang="en-US"/>
          </a:p>
        </p:txBody>
      </p:sp>
      <p:sp>
        <p:nvSpPr>
          <p:cNvPr id="6" name="Slide Number Placeholder 5"/>
          <p:cNvSpPr>
            <a:spLocks noGrp="1"/>
          </p:cNvSpPr>
          <p:nvPr>
            <p:ph type="sldNum" sz="quarter" idx="12"/>
          </p:nvPr>
        </p:nvSpPr>
        <p:spPr>
          <a:xfrm>
            <a:off x="8275320" y="6117336"/>
            <a:ext cx="411480" cy="365125"/>
          </a:xfrm>
        </p:spPr>
        <p:txBody>
          <a:bodyPr/>
          <a:lstStyle/>
          <a:p>
            <a:fld id="{49FC239C-FDBF-4887-BC72-9D6E888C0080}" type="slidenum">
              <a:rPr kumimoji="1" lang="ja-JP" altLang="en-US" smtClean="0"/>
              <a:t>‹#›</a:t>
            </a:fld>
            <a:endParaRPr kumimoji="1" lang="ja-JP" alt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408928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352220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2101106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208560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24769087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1729787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3349167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2526786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20176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344329" y="6108173"/>
            <a:ext cx="857473" cy="365125"/>
          </a:xfrm>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a:xfrm>
            <a:off x="1972647" y="6108173"/>
            <a:ext cx="5314517" cy="365125"/>
          </a:xfrm>
        </p:spPr>
        <p:txBody>
          <a:bodyPr/>
          <a:lstStyle/>
          <a:p>
            <a:endParaRPr kumimoji="1" lang="ja-JP" altLang="en-US"/>
          </a:p>
        </p:txBody>
      </p:sp>
      <p:sp>
        <p:nvSpPr>
          <p:cNvPr id="6" name="Slide Number Placeholder 5"/>
          <p:cNvSpPr>
            <a:spLocks noGrp="1"/>
          </p:cNvSpPr>
          <p:nvPr>
            <p:ph type="sldNum" sz="quarter" idx="12"/>
          </p:nvPr>
        </p:nvSpPr>
        <p:spPr>
          <a:xfrm>
            <a:off x="8258967" y="6108173"/>
            <a:ext cx="427833" cy="365125"/>
          </a:xfrm>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2357502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273317" y="6116070"/>
            <a:ext cx="413483" cy="365125"/>
          </a:xfrm>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968388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3202971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2380868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4180395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239186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78842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DBB032-5955-4E7A-8C42-52DC003514DE}" type="datetimeFigureOut">
              <a:rPr kumimoji="1" lang="ja-JP" altLang="en-US" smtClean="0"/>
              <a:t>2023/6/28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3116801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CDBB032-5955-4E7A-8C42-52DC003514DE}" type="datetimeFigureOut">
              <a:rPr kumimoji="1" lang="ja-JP" altLang="en-US" smtClean="0"/>
              <a:t>2023/6/28</a:t>
            </a:fld>
            <a:endParaRPr kumimoji="1" lang="ja-JP" alt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9FC239C-FDBF-4887-BC72-9D6E888C0080}" type="slidenum">
              <a:rPr kumimoji="1" lang="ja-JP" altLang="en-US" smtClean="0"/>
              <a:t>‹#›</a:t>
            </a:fld>
            <a:endParaRPr kumimoji="1" lang="ja-JP" altLang="en-US"/>
          </a:p>
        </p:txBody>
      </p:sp>
    </p:spTree>
    <p:extLst>
      <p:ext uri="{BB962C8B-B14F-4D97-AF65-F5344CB8AC3E}">
        <p14:creationId xmlns:p14="http://schemas.microsoft.com/office/powerpoint/2010/main" val="41065198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p-graduate.tsukuba.ac.j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ie.tsukuba.ac.jp/souki" TargetMode="External"/><Relationship Id="rId2" Type="http://schemas.openxmlformats.org/officeDocument/2006/relationships/hyperlink" Target="https://www.souki.tsukuba.ac.jp/"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tsukuba.ac.jp/admission/graduate-overview/" TargetMode="External"/><Relationship Id="rId4" Type="http://schemas.openxmlformats.org/officeDocument/2006/relationships/hyperlink" Target="https://www.ap-graduate.tsukuba.ac.j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6CAF541-4DBA-44E5-9A73-D3FF2FCAC0BA}"/>
              </a:ext>
            </a:extLst>
          </p:cNvPr>
          <p:cNvSpPr>
            <a:spLocks noGrp="1"/>
          </p:cNvSpPr>
          <p:nvPr>
            <p:ph type="subTitle" idx="1"/>
          </p:nvPr>
        </p:nvSpPr>
        <p:spPr>
          <a:xfrm>
            <a:off x="1913410" y="1902693"/>
            <a:ext cx="6947128" cy="2551176"/>
          </a:xfrm>
        </p:spPr>
        <p:txBody>
          <a:bodyPr anchor="ctr">
            <a:normAutofit/>
          </a:bodyPr>
          <a:lstStyle/>
          <a:p>
            <a:pPr algn="l">
              <a:spcBef>
                <a:spcPts val="0"/>
              </a:spcBef>
              <a:spcAft>
                <a:spcPts val="0"/>
              </a:spcAft>
            </a:pPr>
            <a:r>
              <a:rPr lang="ja-JP" altLang="en-US" sz="3600" dirty="0">
                <a:latin typeface="メイリオ" panose="020B0604030504040204" pitchFamily="50" charset="-128"/>
                <a:ea typeface="メイリオ" panose="020B0604030504040204" pitchFamily="50" charset="-128"/>
              </a:rPr>
              <a:t>社会人のための博士後期課程</a:t>
            </a:r>
            <a:endParaRPr lang="en-US" altLang="ja-JP" sz="3600" dirty="0">
              <a:latin typeface="メイリオ" panose="020B0604030504040204" pitchFamily="50" charset="-128"/>
              <a:ea typeface="メイリオ" panose="020B0604030504040204" pitchFamily="50" charset="-128"/>
            </a:endParaRPr>
          </a:p>
          <a:p>
            <a:pPr algn="l">
              <a:spcBef>
                <a:spcPts val="2400"/>
              </a:spcBef>
              <a:spcAft>
                <a:spcPts val="0"/>
              </a:spcAft>
            </a:pPr>
            <a:r>
              <a:rPr lang="ja-JP" altLang="en-US" sz="4800" dirty="0">
                <a:latin typeface="メイリオ" panose="020B0604030504040204" pitchFamily="50" charset="-128"/>
                <a:ea typeface="メイリオ" panose="020B0604030504040204" pitchFamily="50" charset="-128"/>
              </a:rPr>
              <a:t>「早期修了プログラム」</a:t>
            </a:r>
            <a:endParaRPr kumimoji="1" lang="ja-JP" altLang="en-US" dirty="0"/>
          </a:p>
        </p:txBody>
      </p:sp>
      <p:pic>
        <p:nvPicPr>
          <p:cNvPr id="5" name="図 4">
            <a:extLst>
              <a:ext uri="{FF2B5EF4-FFF2-40B4-BE49-F238E27FC236}">
                <a16:creationId xmlns:a16="http://schemas.microsoft.com/office/drawing/2014/main" id="{48F5F2C5-7C86-44E9-A1DB-13089A9229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3672" y="5934456"/>
            <a:ext cx="4140505" cy="799360"/>
          </a:xfrm>
          <a:prstGeom prst="rect">
            <a:avLst/>
          </a:prstGeom>
        </p:spPr>
      </p:pic>
    </p:spTree>
    <p:extLst>
      <p:ext uri="{BB962C8B-B14F-4D97-AF65-F5344CB8AC3E}">
        <p14:creationId xmlns:p14="http://schemas.microsoft.com/office/powerpoint/2010/main" val="101466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CE42C3-ADE8-41A8-8CDD-0848529FE3F0}"/>
              </a:ext>
            </a:extLst>
          </p:cNvPr>
          <p:cNvSpPr>
            <a:spLocks noGrp="1"/>
          </p:cNvSpPr>
          <p:nvPr>
            <p:ph type="title"/>
          </p:nvPr>
        </p:nvSpPr>
        <p:spPr>
          <a:xfrm>
            <a:off x="982133" y="457201"/>
            <a:ext cx="7704667" cy="813815"/>
          </a:xfrm>
        </p:spPr>
        <p:txBody>
          <a:bodyPr>
            <a:normAutofit/>
          </a:bodyPr>
          <a:lstStyle/>
          <a:p>
            <a:r>
              <a:rPr kumimoji="1" lang="ja-JP" altLang="en-US" sz="3200" dirty="0">
                <a:latin typeface="メイリオ" panose="020B0604030504040204" pitchFamily="50" charset="-128"/>
                <a:ea typeface="メイリオ" panose="020B0604030504040204" pitchFamily="50" charset="-128"/>
              </a:rPr>
              <a:t>令和</a:t>
            </a:r>
            <a:r>
              <a:rPr kumimoji="1" lang="en-US" altLang="ja-JP" sz="3200" dirty="0">
                <a:latin typeface="メイリオ" panose="020B0604030504040204" pitchFamily="50" charset="-128"/>
                <a:ea typeface="メイリオ" panose="020B0604030504040204" pitchFamily="50" charset="-128"/>
              </a:rPr>
              <a:t>6</a:t>
            </a:r>
            <a:r>
              <a:rPr lang="en-US" altLang="ja-JP" sz="3200" dirty="0">
                <a:latin typeface="メイリオ" panose="020B0604030504040204" pitchFamily="50" charset="-128"/>
                <a:ea typeface="メイリオ" panose="020B0604030504040204" pitchFamily="50" charset="-128"/>
              </a:rPr>
              <a:t>(2024)</a:t>
            </a:r>
            <a:r>
              <a:rPr kumimoji="1" lang="ja-JP" altLang="en-US" sz="3200" dirty="0">
                <a:latin typeface="メイリオ" panose="020B0604030504040204" pitchFamily="50" charset="-128"/>
                <a:ea typeface="メイリオ" panose="020B0604030504040204" pitchFamily="50" charset="-128"/>
              </a:rPr>
              <a:t>年度入試日程</a:t>
            </a:r>
          </a:p>
        </p:txBody>
      </p:sp>
      <p:sp>
        <p:nvSpPr>
          <p:cNvPr id="4" name="正方形/長方形 3">
            <a:extLst>
              <a:ext uri="{FF2B5EF4-FFF2-40B4-BE49-F238E27FC236}">
                <a16:creationId xmlns:a16="http://schemas.microsoft.com/office/drawing/2014/main" id="{14366D2F-79B2-4AA1-8C5B-D00FC3C75C12}"/>
              </a:ext>
            </a:extLst>
          </p:cNvPr>
          <p:cNvSpPr/>
          <p:nvPr/>
        </p:nvSpPr>
        <p:spPr>
          <a:xfrm>
            <a:off x="957409" y="1450771"/>
            <a:ext cx="7924126" cy="646331"/>
          </a:xfrm>
          <a:prstGeom prst="rect">
            <a:avLst/>
          </a:prstGeom>
        </p:spPr>
        <p:txBody>
          <a:bodyPr wrap="square">
            <a:spAutoFit/>
          </a:bodyPr>
          <a:lstStyle/>
          <a:p>
            <a:r>
              <a:rPr lang="ja-JP" altLang="en-US" dirty="0">
                <a:solidFill>
                  <a:srgbClr val="323D46"/>
                </a:solidFill>
                <a:latin typeface="メイリオ" panose="020B0604030504040204" pitchFamily="50" charset="-128"/>
                <a:ea typeface="メイリオ" panose="020B0604030504040204" pitchFamily="50" charset="-128"/>
              </a:rPr>
              <a:t>　入試日程は学位プログラムにより異なりますので、必ず</a:t>
            </a:r>
            <a:r>
              <a:rPr lang="ja-JP" altLang="en-US" u="sng" dirty="0">
                <a:solidFill>
                  <a:srgbClr val="999999"/>
                </a:solidFill>
                <a:latin typeface="メイリオ" panose="020B0604030504040204" pitchFamily="50" charset="-128"/>
                <a:ea typeface="メイリオ" panose="020B0604030504040204" pitchFamily="50" charset="-128"/>
                <a:hlinkClick r:id="rId2"/>
              </a:rPr>
              <a:t>募集要項</a:t>
            </a:r>
            <a:r>
              <a:rPr lang="ja-JP" altLang="en-US" dirty="0">
                <a:solidFill>
                  <a:srgbClr val="323D46"/>
                </a:solidFill>
                <a:latin typeface="メイリオ" panose="020B0604030504040204" pitchFamily="50" charset="-128"/>
                <a:ea typeface="メイリオ" panose="020B0604030504040204" pitchFamily="50" charset="-128"/>
              </a:rPr>
              <a:t>で確認して下さい。</a:t>
            </a:r>
            <a:r>
              <a:rPr lang="en-US" altLang="ja-JP" dirty="0">
                <a:hlinkClick r:id="rId2"/>
              </a:rPr>
              <a:t>https://www.ap-graduate.tsukuba.ac.jp/</a:t>
            </a:r>
            <a:endParaRPr lang="ja-JP" altLang="en-US" dirty="0">
              <a:latin typeface="メイリオ" panose="020B0604030504040204" pitchFamily="50" charset="-128"/>
              <a:ea typeface="メイリオ" panose="020B0604030504040204" pitchFamily="50" charset="-128"/>
            </a:endParaRPr>
          </a:p>
        </p:txBody>
      </p:sp>
      <p:graphicFrame>
        <p:nvGraphicFramePr>
          <p:cNvPr id="5" name="表 4">
            <a:extLst>
              <a:ext uri="{FF2B5EF4-FFF2-40B4-BE49-F238E27FC236}">
                <a16:creationId xmlns:a16="http://schemas.microsoft.com/office/drawing/2014/main" id="{78F209BE-35EC-4906-BCA3-4463854960B1}"/>
              </a:ext>
            </a:extLst>
          </p:cNvPr>
          <p:cNvGraphicFramePr>
            <a:graphicFrameLocks noGrp="1"/>
          </p:cNvGraphicFramePr>
          <p:nvPr>
            <p:extLst>
              <p:ext uri="{D42A27DB-BD31-4B8C-83A1-F6EECF244321}">
                <p14:modId xmlns:p14="http://schemas.microsoft.com/office/powerpoint/2010/main" val="2176529237"/>
              </p:ext>
            </p:extLst>
          </p:nvPr>
        </p:nvGraphicFramePr>
        <p:xfrm>
          <a:off x="957409" y="2407999"/>
          <a:ext cx="7924125" cy="2700000"/>
        </p:xfrm>
        <a:graphic>
          <a:graphicData uri="http://schemas.openxmlformats.org/drawingml/2006/table">
            <a:tbl>
              <a:tblPr>
                <a:tableStyleId>{5C22544A-7EE6-4342-B048-85BDC9FD1C3A}</a:tableStyleId>
              </a:tblPr>
              <a:tblGrid>
                <a:gridCol w="804889">
                  <a:extLst>
                    <a:ext uri="{9D8B030D-6E8A-4147-A177-3AD203B41FA5}">
                      <a16:colId xmlns:a16="http://schemas.microsoft.com/office/drawing/2014/main" val="20001"/>
                    </a:ext>
                  </a:extLst>
                </a:gridCol>
                <a:gridCol w="1111627">
                  <a:extLst>
                    <a:ext uri="{9D8B030D-6E8A-4147-A177-3AD203B41FA5}">
                      <a16:colId xmlns:a16="http://schemas.microsoft.com/office/drawing/2014/main" val="20002"/>
                    </a:ext>
                  </a:extLst>
                </a:gridCol>
                <a:gridCol w="2112264">
                  <a:extLst>
                    <a:ext uri="{9D8B030D-6E8A-4147-A177-3AD203B41FA5}">
                      <a16:colId xmlns:a16="http://schemas.microsoft.com/office/drawing/2014/main" val="3844853529"/>
                    </a:ext>
                  </a:extLst>
                </a:gridCol>
                <a:gridCol w="2004815">
                  <a:extLst>
                    <a:ext uri="{9D8B030D-6E8A-4147-A177-3AD203B41FA5}">
                      <a16:colId xmlns:a16="http://schemas.microsoft.com/office/drawing/2014/main" val="85307620"/>
                    </a:ext>
                  </a:extLst>
                </a:gridCol>
                <a:gridCol w="1890530">
                  <a:extLst>
                    <a:ext uri="{9D8B030D-6E8A-4147-A177-3AD203B41FA5}">
                      <a16:colId xmlns:a16="http://schemas.microsoft.com/office/drawing/2014/main" val="2405636516"/>
                    </a:ext>
                  </a:extLst>
                </a:gridCol>
              </a:tblGrid>
              <a:tr h="614711">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実施</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時期</a:t>
                      </a: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400" b="1" i="0" kern="1200" dirty="0">
                          <a:solidFill>
                            <a:schemeClr val="bg1"/>
                          </a:solidFill>
                          <a:effectLst/>
                          <a:latin typeface="Meiryo UI" panose="020B0604030504040204" pitchFamily="50" charset="-128"/>
                          <a:ea typeface="Meiryo UI" panose="020B0604030504040204" pitchFamily="50" charset="-128"/>
                          <a:cs typeface="+mn-cs"/>
                        </a:rPr>
                        <a:t>募集要項</a:t>
                      </a:r>
                      <a:endParaRPr kumimoji="1" lang="en-US" altLang="zh-TW" sz="1400" b="1" i="0" kern="1200" dirty="0">
                        <a:solidFill>
                          <a:schemeClr val="bg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400" b="1" i="0" kern="1200" dirty="0">
                          <a:solidFill>
                            <a:schemeClr val="bg1"/>
                          </a:solidFill>
                          <a:effectLst/>
                          <a:latin typeface="Meiryo UI" panose="020B0604030504040204" pitchFamily="50" charset="-128"/>
                          <a:ea typeface="Meiryo UI" panose="020B0604030504040204" pitchFamily="50" charset="-128"/>
                          <a:cs typeface="+mn-cs"/>
                        </a:rPr>
                        <a:t>公開予定</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1400" b="1" i="0" kern="1200" dirty="0">
                          <a:solidFill>
                            <a:schemeClr val="bg1"/>
                          </a:solidFill>
                          <a:effectLst/>
                          <a:latin typeface="Meiryo UI" panose="020B0604030504040204" pitchFamily="50" charset="-128"/>
                          <a:ea typeface="Meiryo UI" panose="020B0604030504040204" pitchFamily="50" charset="-128"/>
                          <a:cs typeface="+mn-cs"/>
                        </a:rPr>
                        <a:t>入学願書受付</a:t>
                      </a:r>
                      <a:br>
                        <a:rPr kumimoji="1" lang="zh-TW" altLang="en-US" sz="1400" b="1" i="0" kern="1200" dirty="0">
                          <a:solidFill>
                            <a:schemeClr val="bg1"/>
                          </a:solidFill>
                          <a:effectLst/>
                          <a:latin typeface="Meiryo UI" panose="020B0604030504040204" pitchFamily="50" charset="-128"/>
                          <a:ea typeface="Meiryo UI" panose="020B0604030504040204" pitchFamily="50" charset="-128"/>
                          <a:cs typeface="+mn-cs"/>
                        </a:rPr>
                      </a:br>
                      <a:r>
                        <a:rPr kumimoji="1" lang="zh-TW" altLang="en-US" sz="1400" b="1" i="0" kern="1200" dirty="0">
                          <a:solidFill>
                            <a:schemeClr val="bg1"/>
                          </a:solidFill>
                          <a:effectLst/>
                          <a:latin typeface="Meiryo UI" panose="020B0604030504040204" pitchFamily="50" charset="-128"/>
                          <a:ea typeface="Meiryo UI" panose="020B0604030504040204" pitchFamily="50" charset="-128"/>
                          <a:cs typeface="+mn-cs"/>
                        </a:rPr>
                        <a:t>（</a:t>
                      </a:r>
                      <a:r>
                        <a:rPr kumimoji="1" lang="en-US" altLang="zh-TW" sz="1400" b="1" i="0" kern="1200" dirty="0">
                          <a:solidFill>
                            <a:schemeClr val="bg1"/>
                          </a:solidFill>
                          <a:effectLst/>
                          <a:latin typeface="Meiryo UI" panose="020B0604030504040204" pitchFamily="50" charset="-128"/>
                          <a:ea typeface="Meiryo UI" panose="020B0604030504040204" pitchFamily="50" charset="-128"/>
                          <a:cs typeface="+mn-cs"/>
                        </a:rPr>
                        <a:t>WEB</a:t>
                      </a:r>
                      <a:r>
                        <a:rPr kumimoji="1" lang="zh-TW" altLang="en-US" sz="1400" b="1" i="0" kern="1200" dirty="0">
                          <a:solidFill>
                            <a:schemeClr val="bg1"/>
                          </a:solidFill>
                          <a:effectLst/>
                          <a:latin typeface="Meiryo UI" panose="020B0604030504040204" pitchFamily="50" charset="-128"/>
                          <a:ea typeface="Meiryo UI" panose="020B0604030504040204" pitchFamily="50" charset="-128"/>
                          <a:cs typeface="+mn-cs"/>
                        </a:rPr>
                        <a:t>出願）</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kern="1200" dirty="0">
                          <a:solidFill>
                            <a:schemeClr val="bg1"/>
                          </a:solidFill>
                          <a:effectLst/>
                          <a:latin typeface="Meiryo UI" panose="020B0604030504040204" pitchFamily="50" charset="-128"/>
                          <a:ea typeface="Meiryo UI" panose="020B0604030504040204" pitchFamily="50" charset="-128"/>
                          <a:cs typeface="+mn-cs"/>
                        </a:rPr>
                        <a:t>学力検査 </a:t>
                      </a:r>
                      <a:r>
                        <a:rPr kumimoji="1" lang="en-US" altLang="ja-JP" sz="1400" b="1" i="0" kern="1200" dirty="0">
                          <a:solidFill>
                            <a:schemeClr val="bg1"/>
                          </a:solidFill>
                          <a:effectLst/>
                          <a:latin typeface="Meiryo UI" panose="020B0604030504040204" pitchFamily="50" charset="-128"/>
                          <a:ea typeface="Meiryo UI" panose="020B0604030504040204" pitchFamily="50" charset="-128"/>
                          <a:cs typeface="+mn-cs"/>
                        </a:rPr>
                        <a:t>※</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kern="1200" dirty="0">
                          <a:solidFill>
                            <a:schemeClr val="bg1"/>
                          </a:solidFill>
                          <a:effectLst/>
                          <a:latin typeface="Meiryo UI" panose="020B0604030504040204" pitchFamily="50" charset="-128"/>
                          <a:ea typeface="Meiryo UI" panose="020B0604030504040204" pitchFamily="50" charset="-128"/>
                          <a:cs typeface="+mn-cs"/>
                        </a:rPr>
                        <a:t>合格発表</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560141229"/>
                  </a:ext>
                </a:extLst>
              </a:tr>
              <a:tr h="108182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 ８月</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4</a:t>
                      </a:r>
                      <a:r>
                        <a:rPr kumimoji="1" lang="ja-JP" altLang="en-US" sz="1600" b="0" dirty="0">
                          <a:solidFill>
                            <a:schemeClr val="tx1"/>
                          </a:solidFill>
                          <a:latin typeface="Meiryo UI" panose="020B0604030504040204" pitchFamily="50" charset="-128"/>
                          <a:ea typeface="Meiryo UI" panose="020B0604030504040204" pitchFamily="50" charset="-128"/>
                        </a:rPr>
                        <a:t>月下旬</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2023/7/7</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（金）</a:t>
                      </a:r>
                      <a:br>
                        <a:rPr lang="ja-JP" altLang="en-US" sz="1600" dirty="0">
                          <a:latin typeface="Meiryo UI" panose="020B0604030504040204" pitchFamily="50" charset="-128"/>
                          <a:ea typeface="Meiryo UI" panose="020B0604030504040204" pitchFamily="50" charset="-128"/>
                        </a:rPr>
                      </a:b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-2023/</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７</a:t>
                      </a: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/21</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（金）</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2023/8/23</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（水）</a:t>
                      </a:r>
                      <a:br>
                        <a:rPr lang="ja-JP" altLang="en-US" sz="1600" dirty="0">
                          <a:latin typeface="Meiryo UI" panose="020B0604030504040204" pitchFamily="50" charset="-128"/>
                          <a:ea typeface="Meiryo UI" panose="020B0604030504040204" pitchFamily="50" charset="-128"/>
                        </a:rPr>
                      </a:b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-2023/8/26</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（土）</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2023/9/14</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（木）</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003469">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 </a:t>
                      </a:r>
                      <a:r>
                        <a:rPr kumimoji="1" lang="en-US" altLang="ja-JP" sz="1600" b="0" dirty="0">
                          <a:solidFill>
                            <a:schemeClr val="tx1"/>
                          </a:solidFill>
                          <a:latin typeface="Meiryo UI" panose="020B0604030504040204" pitchFamily="50" charset="-128"/>
                          <a:ea typeface="Meiryo UI" panose="020B0604030504040204" pitchFamily="50" charset="-128"/>
                        </a:rPr>
                        <a:t>1-2</a:t>
                      </a:r>
                      <a:r>
                        <a:rPr kumimoji="1" lang="ja-JP" altLang="en-US" sz="1600" b="0" dirty="0">
                          <a:solidFill>
                            <a:schemeClr val="tx1"/>
                          </a:solidFill>
                          <a:latin typeface="Meiryo UI" panose="020B0604030504040204" pitchFamily="50" charset="-128"/>
                          <a:ea typeface="Meiryo UI" panose="020B0604030504040204" pitchFamily="50" charset="-128"/>
                        </a:rPr>
                        <a:t>月</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4</a:t>
                      </a:r>
                      <a:r>
                        <a:rPr kumimoji="1" lang="ja-JP" altLang="en-US" sz="1600" b="0" dirty="0">
                          <a:solidFill>
                            <a:schemeClr val="tx1"/>
                          </a:solidFill>
                          <a:latin typeface="Meiryo UI" panose="020B0604030504040204" pitchFamily="50" charset="-128"/>
                          <a:ea typeface="Meiryo UI" panose="020B0604030504040204" pitchFamily="50" charset="-128"/>
                        </a:rPr>
                        <a:t>月下旬</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2023/12/1</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（木）</a:t>
                      </a:r>
                      <a:br>
                        <a:rPr lang="ja-JP" altLang="en-US" sz="1600" dirty="0">
                          <a:latin typeface="Meiryo UI" panose="020B0604030504040204" pitchFamily="50" charset="-128"/>
                          <a:ea typeface="Meiryo UI" panose="020B0604030504040204" pitchFamily="50" charset="-128"/>
                        </a:rPr>
                      </a:b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-2023/12/15</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（金）</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2024/1/25</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（木）</a:t>
                      </a:r>
                      <a:br>
                        <a:rPr lang="ja-JP" altLang="en-US" sz="1600" dirty="0">
                          <a:latin typeface="Meiryo UI" panose="020B0604030504040204" pitchFamily="50" charset="-128"/>
                          <a:ea typeface="Meiryo UI" panose="020B0604030504040204" pitchFamily="50" charset="-128"/>
                        </a:rPr>
                      </a:b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-2024/1/29</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（月）</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i="0" kern="1200" dirty="0">
                          <a:solidFill>
                            <a:schemeClr val="dk1"/>
                          </a:solidFill>
                          <a:effectLst/>
                          <a:latin typeface="Meiryo UI" panose="020B0604030504040204" pitchFamily="50" charset="-128"/>
                          <a:ea typeface="Meiryo UI" panose="020B0604030504040204" pitchFamily="50" charset="-128"/>
                          <a:cs typeface="+mn-cs"/>
                        </a:rPr>
                        <a:t>2024/2/15</a:t>
                      </a:r>
                      <a:r>
                        <a:rPr kumimoji="1" lang="ja-JP" altLang="en-US" sz="1600" b="0" i="0" kern="1200" dirty="0">
                          <a:solidFill>
                            <a:schemeClr val="dk1"/>
                          </a:solidFill>
                          <a:effectLst/>
                          <a:latin typeface="Meiryo UI" panose="020B0604030504040204" pitchFamily="50" charset="-128"/>
                          <a:ea typeface="Meiryo UI" panose="020B0604030504040204" pitchFamily="50" charset="-128"/>
                          <a:cs typeface="+mn-cs"/>
                        </a:rPr>
                        <a:t>（木）</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0607043"/>
                  </a:ext>
                </a:extLst>
              </a:tr>
            </a:tbl>
          </a:graphicData>
        </a:graphic>
      </p:graphicFrame>
      <p:sp>
        <p:nvSpPr>
          <p:cNvPr id="6" name="正方形/長方形 5">
            <a:extLst>
              <a:ext uri="{FF2B5EF4-FFF2-40B4-BE49-F238E27FC236}">
                <a16:creationId xmlns:a16="http://schemas.microsoft.com/office/drawing/2014/main" id="{DFBC3C21-E9B0-436A-8AD0-A1EC2053898C}"/>
              </a:ext>
            </a:extLst>
          </p:cNvPr>
          <p:cNvSpPr/>
          <p:nvPr/>
        </p:nvSpPr>
        <p:spPr>
          <a:xfrm>
            <a:off x="982133" y="5244637"/>
            <a:ext cx="7899401" cy="815608"/>
          </a:xfrm>
          <a:prstGeom prst="rect">
            <a:avLst/>
          </a:prstGeom>
        </p:spPr>
        <p:txBody>
          <a:bodyPr wrap="square">
            <a:spAutoFit/>
          </a:bodyPr>
          <a:lstStyle/>
          <a:p>
            <a:r>
              <a:rPr lang="en-US" altLang="ja-JP" sz="1400" dirty="0">
                <a:solidFill>
                  <a:srgbClr val="323D46"/>
                </a:solidFill>
                <a:latin typeface="メイリオ" panose="020B0604030504040204" pitchFamily="50" charset="-128"/>
                <a:ea typeface="メイリオ" panose="020B0604030504040204" pitchFamily="50" charset="-128"/>
              </a:rPr>
              <a:t>※ </a:t>
            </a:r>
            <a:r>
              <a:rPr lang="ja-JP" altLang="en-US" sz="1400" dirty="0">
                <a:solidFill>
                  <a:srgbClr val="323D46"/>
                </a:solidFill>
                <a:latin typeface="メイリオ" panose="020B0604030504040204" pitchFamily="50" charset="-128"/>
                <a:ea typeface="メイリオ" panose="020B0604030504040204" pitchFamily="50" charset="-128"/>
              </a:rPr>
              <a:t>リスク・レジリエンス工学学位プログラム（博士後期課程）の社会人特別選抜は、つくば地区</a:t>
            </a:r>
            <a:endParaRPr lang="en-US" altLang="ja-JP" sz="1400" dirty="0">
              <a:solidFill>
                <a:srgbClr val="323D46"/>
              </a:solidFill>
              <a:latin typeface="メイリオ" panose="020B0604030504040204" pitchFamily="50" charset="-128"/>
              <a:ea typeface="メイリオ" panose="020B0604030504040204" pitchFamily="50" charset="-128"/>
            </a:endParaRPr>
          </a:p>
          <a:p>
            <a:pPr>
              <a:spcAft>
                <a:spcPts val="600"/>
              </a:spcAft>
            </a:pPr>
            <a:r>
              <a:rPr lang="ja-JP" altLang="en-US" sz="1400" dirty="0">
                <a:solidFill>
                  <a:srgbClr val="323D46"/>
                </a:solidFill>
                <a:latin typeface="メイリオ" panose="020B0604030504040204" pitchFamily="50" charset="-128"/>
                <a:ea typeface="メイリオ" panose="020B0604030504040204" pitchFamily="50" charset="-128"/>
              </a:rPr>
              <a:t>　 以外に東京キャンパス文京校舎でも入試を行う。</a:t>
            </a:r>
            <a:endParaRPr lang="en-US" altLang="ja-JP" sz="1400" dirty="0">
              <a:solidFill>
                <a:srgbClr val="323D46"/>
              </a:solidFill>
              <a:latin typeface="メイリオ" panose="020B0604030504040204" pitchFamily="50" charset="-128"/>
              <a:ea typeface="メイリオ" panose="020B0604030504040204" pitchFamily="50" charset="-128"/>
            </a:endParaRPr>
          </a:p>
          <a:p>
            <a:r>
              <a:rPr lang="ja-JP" altLang="en-US" sz="1400" dirty="0">
                <a:solidFill>
                  <a:srgbClr val="323D46"/>
                </a:solidFill>
                <a:latin typeface="メイリオ" panose="020B0604030504040204" pitchFamily="50" charset="-128"/>
                <a:ea typeface="メイリオ" panose="020B0604030504040204" pitchFamily="50" charset="-128"/>
              </a:rPr>
              <a:t>　 </a:t>
            </a:r>
            <a:r>
              <a:rPr lang="en-US" altLang="ja-JP" sz="1400" dirty="0">
                <a:solidFill>
                  <a:srgbClr val="323D46"/>
                </a:solidFill>
                <a:latin typeface="メイリオ" panose="020B0604030504040204" pitchFamily="50" charset="-128"/>
                <a:ea typeface="メイリオ" panose="020B0604030504040204" pitchFamily="50" charset="-128"/>
              </a:rPr>
              <a:t>【8</a:t>
            </a:r>
            <a:r>
              <a:rPr lang="ja-JP" altLang="en-US" sz="1400" dirty="0">
                <a:solidFill>
                  <a:srgbClr val="323D46"/>
                </a:solidFill>
                <a:latin typeface="メイリオ" panose="020B0604030504040204" pitchFamily="50" charset="-128"/>
                <a:ea typeface="メイリオ" panose="020B0604030504040204" pitchFamily="50" charset="-128"/>
              </a:rPr>
              <a:t>月実施</a:t>
            </a:r>
            <a:r>
              <a:rPr lang="en-US" altLang="ja-JP" sz="1400" dirty="0">
                <a:solidFill>
                  <a:srgbClr val="323D46"/>
                </a:solidFill>
                <a:latin typeface="メイリオ" panose="020B0604030504040204" pitchFamily="50" charset="-128"/>
                <a:ea typeface="メイリオ" panose="020B0604030504040204" pitchFamily="50" charset="-128"/>
              </a:rPr>
              <a:t>】2023/8/26(</a:t>
            </a:r>
            <a:r>
              <a:rPr lang="ja-JP" altLang="en-US" sz="1400" dirty="0">
                <a:solidFill>
                  <a:srgbClr val="323D46"/>
                </a:solidFill>
                <a:latin typeface="メイリオ" panose="020B0604030504040204" pitchFamily="50" charset="-128"/>
                <a:ea typeface="メイリオ" panose="020B0604030504040204" pitchFamily="50" charset="-128"/>
              </a:rPr>
              <a:t>土</a:t>
            </a:r>
            <a:r>
              <a:rPr lang="en-US" altLang="ja-JP" sz="1400" dirty="0">
                <a:solidFill>
                  <a:srgbClr val="323D46"/>
                </a:solidFill>
                <a:latin typeface="メイリオ" panose="020B0604030504040204" pitchFamily="50" charset="-128"/>
                <a:ea typeface="メイリオ" panose="020B0604030504040204" pitchFamily="50" charset="-128"/>
              </a:rPr>
              <a:t>) 【1-2</a:t>
            </a:r>
            <a:r>
              <a:rPr lang="ja-JP" altLang="en-US" sz="1400" dirty="0">
                <a:solidFill>
                  <a:srgbClr val="323D46"/>
                </a:solidFill>
                <a:latin typeface="メイリオ" panose="020B0604030504040204" pitchFamily="50" charset="-128"/>
                <a:ea typeface="メイリオ" panose="020B0604030504040204" pitchFamily="50" charset="-128"/>
              </a:rPr>
              <a:t>月実施</a:t>
            </a:r>
            <a:r>
              <a:rPr lang="en-US" altLang="ja-JP" sz="1400" dirty="0">
                <a:solidFill>
                  <a:srgbClr val="323D46"/>
                </a:solidFill>
                <a:latin typeface="メイリオ" panose="020B0604030504040204" pitchFamily="50" charset="-128"/>
                <a:ea typeface="メイリオ" panose="020B0604030504040204" pitchFamily="50" charset="-128"/>
              </a:rPr>
              <a:t>】2024/1/27(</a:t>
            </a:r>
            <a:r>
              <a:rPr lang="ja-JP" altLang="en-US" sz="1400" dirty="0">
                <a:solidFill>
                  <a:srgbClr val="323D46"/>
                </a:solidFill>
                <a:latin typeface="メイリオ" panose="020B0604030504040204" pitchFamily="50" charset="-128"/>
                <a:ea typeface="メイリオ" panose="020B0604030504040204" pitchFamily="50" charset="-128"/>
              </a:rPr>
              <a:t>土</a:t>
            </a:r>
            <a:r>
              <a:rPr lang="en-US" altLang="ja-JP" sz="1400" dirty="0">
                <a:solidFill>
                  <a:srgbClr val="323D46"/>
                </a:solidFill>
                <a:latin typeface="メイリオ" panose="020B0604030504040204" pitchFamily="50" charset="-128"/>
                <a:ea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633199B0-9EF4-4093-B057-F303BC600D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3593315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C50D63-FCB5-4C2C-ACD0-2A053713CC84}"/>
              </a:ext>
            </a:extLst>
          </p:cNvPr>
          <p:cNvSpPr>
            <a:spLocks noGrp="1"/>
          </p:cNvSpPr>
          <p:nvPr>
            <p:ph type="title"/>
          </p:nvPr>
        </p:nvSpPr>
        <p:spPr>
          <a:xfrm>
            <a:off x="982133" y="457201"/>
            <a:ext cx="7704667" cy="795527"/>
          </a:xfrm>
        </p:spPr>
        <p:txBody>
          <a:bodyPr>
            <a:normAutofit/>
          </a:bodyPr>
          <a:lstStyle/>
          <a:p>
            <a:r>
              <a:rPr kumimoji="1" lang="ja-JP" altLang="en-US" sz="3600" dirty="0">
                <a:latin typeface="メイリオ" panose="020B0604030504040204" pitchFamily="50" charset="-128"/>
                <a:ea typeface="メイリオ" panose="020B0604030504040204" pitchFamily="50" charset="-128"/>
              </a:rPr>
              <a:t>入学後の流れ</a:t>
            </a:r>
          </a:p>
        </p:txBody>
      </p:sp>
      <p:sp>
        <p:nvSpPr>
          <p:cNvPr id="4" name="下矢印 6">
            <a:extLst>
              <a:ext uri="{FF2B5EF4-FFF2-40B4-BE49-F238E27FC236}">
                <a16:creationId xmlns:a16="http://schemas.microsoft.com/office/drawing/2014/main" id="{AD6E9FD3-EE09-440C-ABCA-349105B47DD6}"/>
              </a:ext>
            </a:extLst>
          </p:cNvPr>
          <p:cNvSpPr/>
          <p:nvPr/>
        </p:nvSpPr>
        <p:spPr>
          <a:xfrm rot="16200000">
            <a:off x="3489430" y="1705664"/>
            <a:ext cx="2525835" cy="5972508"/>
          </a:xfrm>
          <a:prstGeom prst="downArrow">
            <a:avLst>
              <a:gd name="adj1" fmla="val 50000"/>
              <a:gd name="adj2" fmla="val 21197"/>
            </a:avLst>
          </a:prstGeom>
          <a:solidFill>
            <a:schemeClr val="accent3">
              <a:lumMod val="60000"/>
              <a:lumOff val="40000"/>
            </a:schemeClr>
          </a:solidFill>
          <a:ln>
            <a:noFill/>
          </a:ln>
        </p:spPr>
        <p:style>
          <a:lnRef idx="2">
            <a:schemeClr val="accent3"/>
          </a:lnRef>
          <a:fillRef idx="1">
            <a:schemeClr val="lt1"/>
          </a:fillRef>
          <a:effectRef idx="0">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1" i="0" u="none" strike="noStrike" kern="1200" cap="none" spc="0" normalizeH="0" baseline="0" noProof="0" dirty="0">
              <a:ln w="18000">
                <a:solidFill>
                  <a:srgbClr val="C0504D">
                    <a:satMod val="140000"/>
                  </a:srgbClr>
                </a:solidFill>
                <a:prstDash val="solid"/>
                <a:miter lim="800000"/>
              </a:ln>
              <a:noFill/>
              <a:effectLst>
                <a:outerShdw blurRad="25500" dist="23000" dir="7020000" algn="tl">
                  <a:srgbClr val="000000">
                    <a:alpha val="50000"/>
                  </a:srgbClr>
                </a:outerShdw>
              </a:effectLst>
              <a:uLnTx/>
              <a:uFillTx/>
              <a:latin typeface="Calibri"/>
              <a:ea typeface="ＭＳ Ｐゴシック" panose="020B0600070205080204" pitchFamily="50" charset="-128"/>
              <a:cs typeface="+mn-cs"/>
            </a:endParaRPr>
          </a:p>
        </p:txBody>
      </p:sp>
      <p:sp>
        <p:nvSpPr>
          <p:cNvPr id="6" name="テキスト ボックス 51">
            <a:extLst>
              <a:ext uri="{FF2B5EF4-FFF2-40B4-BE49-F238E27FC236}">
                <a16:creationId xmlns:a16="http://schemas.microsoft.com/office/drawing/2014/main" id="{CC34504D-305E-4A1E-B3A3-C1C2012A2589}"/>
              </a:ext>
            </a:extLst>
          </p:cNvPr>
          <p:cNvSpPr txBox="1">
            <a:spLocks noChangeArrowheads="1"/>
          </p:cNvSpPr>
          <p:nvPr/>
        </p:nvSpPr>
        <p:spPr bwMode="auto">
          <a:xfrm>
            <a:off x="3238993" y="2674333"/>
            <a:ext cx="1470247" cy="74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90000"/>
              <a:buFont typeface="Wingdings" pitchFamily="2" charset="2"/>
              <a:buChar char="n"/>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SzPct val="75000"/>
              <a:buFont typeface="Wingdings" pitchFamily="2" charset="2"/>
              <a:buChar char="n"/>
              <a:defRPr kumimoji="1" sz="2600">
                <a:solidFill>
                  <a:schemeClr val="tx1"/>
                </a:solidFill>
                <a:latin typeface="Arial" pitchFamily="34" charset="0"/>
                <a:ea typeface="ＭＳ Ｐゴシック" pitchFamily="50" charset="-128"/>
              </a:defRPr>
            </a:lvl2pPr>
            <a:lvl3pPr marL="1143000" indent="-228600" eaLnBrk="0" hangingPunct="0">
              <a:spcBef>
                <a:spcPct val="20000"/>
              </a:spcBef>
              <a:buClr>
                <a:schemeClr val="folHlink"/>
              </a:buClr>
              <a:buSzPct val="55000"/>
              <a:buFont typeface="Wingdings" pitchFamily="2" charset="2"/>
              <a:buChar char="n"/>
              <a:defRPr kumimoji="1" sz="23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buFont typeface="Wingdings" pitchFamily="2" charset="2"/>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ts val="26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入学後</a:t>
            </a:r>
            <a:endParaRPr kumimoji="1" lang="en-US" altLang="ja-JP" sz="18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endParaRPr>
          </a:p>
          <a:p>
            <a:pPr marL="0" marR="0" lvl="0" indent="0" algn="ctr" defTabSz="914400" rtl="0" eaLnBrk="1" fontAlgn="base" latinLnBrk="0" hangingPunct="1">
              <a:lnSpc>
                <a:spcPts val="26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４ケ月以内</a:t>
            </a:r>
            <a:endParaRPr kumimoji="1" lang="en-US" altLang="ja-JP" sz="18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endParaRPr>
          </a:p>
        </p:txBody>
      </p:sp>
      <p:sp>
        <p:nvSpPr>
          <p:cNvPr id="7" name="テキスト ボックス 51">
            <a:extLst>
              <a:ext uri="{FF2B5EF4-FFF2-40B4-BE49-F238E27FC236}">
                <a16:creationId xmlns:a16="http://schemas.microsoft.com/office/drawing/2014/main" id="{3893119C-A635-46A6-8DEB-5497BA032547}"/>
              </a:ext>
            </a:extLst>
          </p:cNvPr>
          <p:cNvSpPr txBox="1">
            <a:spLocks noChangeArrowheads="1"/>
          </p:cNvSpPr>
          <p:nvPr/>
        </p:nvSpPr>
        <p:spPr bwMode="auto">
          <a:xfrm>
            <a:off x="5323197" y="2674333"/>
            <a:ext cx="1441037" cy="74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90000"/>
              <a:buFont typeface="Wingdings" pitchFamily="2" charset="2"/>
              <a:buChar char="n"/>
              <a:defRPr kumimoji="1" sz="2800">
                <a:solidFill>
                  <a:schemeClr val="tx1"/>
                </a:solidFill>
                <a:latin typeface="Arial" pitchFamily="34" charset="0"/>
                <a:ea typeface="ＭＳ Ｐゴシック" pitchFamily="50" charset="-128"/>
              </a:defRPr>
            </a:lvl1pPr>
            <a:lvl2pPr marL="742950" indent="-285750" eaLnBrk="0" hangingPunct="0">
              <a:spcBef>
                <a:spcPct val="20000"/>
              </a:spcBef>
              <a:buClr>
                <a:schemeClr val="accent1"/>
              </a:buClr>
              <a:buSzPct val="75000"/>
              <a:buFont typeface="Wingdings" pitchFamily="2" charset="2"/>
              <a:buChar char="n"/>
              <a:defRPr kumimoji="1" sz="2600">
                <a:solidFill>
                  <a:schemeClr val="tx1"/>
                </a:solidFill>
                <a:latin typeface="Arial" pitchFamily="34" charset="0"/>
                <a:ea typeface="ＭＳ Ｐゴシック" pitchFamily="50" charset="-128"/>
              </a:defRPr>
            </a:lvl2pPr>
            <a:lvl3pPr marL="1143000" indent="-228600" eaLnBrk="0" hangingPunct="0">
              <a:spcBef>
                <a:spcPct val="20000"/>
              </a:spcBef>
              <a:buClr>
                <a:schemeClr val="folHlink"/>
              </a:buClr>
              <a:buSzPct val="55000"/>
              <a:buFont typeface="Wingdings" pitchFamily="2" charset="2"/>
              <a:buChar char="n"/>
              <a:defRPr kumimoji="1" sz="2300">
                <a:solidFill>
                  <a:schemeClr val="tx1"/>
                </a:solidFill>
                <a:latin typeface="Arial" pitchFamily="34" charset="0"/>
                <a:ea typeface="ＭＳ Ｐゴシック" pitchFamily="50" charset="-128"/>
              </a:defRPr>
            </a:lvl3pPr>
            <a:lvl4pPr marL="1600200" indent="-228600" eaLnBrk="0" hangingPunct="0">
              <a:spcBef>
                <a:spcPct val="20000"/>
              </a:spcBef>
              <a:buClr>
                <a:schemeClr val="accent1"/>
              </a:buClr>
              <a:buFont typeface="Wingdings" pitchFamily="2" charset="2"/>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lr>
                <a:schemeClr val="accent1"/>
              </a:buClr>
              <a:buFont typeface="Wingdings" pitchFamily="2" charset="2"/>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lr>
                <a:schemeClr val="accent1"/>
              </a:buClr>
              <a:buFont typeface="Wingdings" pitchFamily="2" charset="2"/>
              <a:buChar char="§"/>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ts val="26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入学後</a:t>
            </a:r>
            <a:endParaRPr kumimoji="1" lang="en-US" altLang="ja-JP" sz="18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endParaRPr>
          </a:p>
          <a:p>
            <a:pPr marL="0" marR="0" lvl="0" indent="0" algn="ctr" defTabSz="914400" rtl="0" eaLnBrk="1" fontAlgn="base" latinLnBrk="0" hangingPunct="1">
              <a:lnSpc>
                <a:spcPts val="26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rPr>
              <a:t>８ケ月以内</a:t>
            </a:r>
            <a:endParaRPr kumimoji="1" lang="en-US" altLang="ja-JP" sz="1800" b="1" i="0" u="none" strike="noStrike" kern="1200" cap="none" spc="0" normalizeH="0" baseline="0" noProof="0" dirty="0">
              <a:ln>
                <a:noFill/>
              </a:ln>
              <a:solidFill>
                <a:srgbClr val="C00000"/>
              </a:solidFill>
              <a:effectLst/>
              <a:uLnTx/>
              <a:uFillTx/>
              <a:latin typeface="メイリオ" panose="020B0604030504040204" pitchFamily="50" charset="-128"/>
              <a:ea typeface="メイリオ" panose="020B0604030504040204" pitchFamily="50" charset="-128"/>
            </a:endParaRPr>
          </a:p>
        </p:txBody>
      </p:sp>
      <p:sp>
        <p:nvSpPr>
          <p:cNvPr id="8" name="タイトル 1">
            <a:extLst>
              <a:ext uri="{FF2B5EF4-FFF2-40B4-BE49-F238E27FC236}">
                <a16:creationId xmlns:a16="http://schemas.microsoft.com/office/drawing/2014/main" id="{CE84F029-4846-4FF0-BAED-6DF86F466E92}"/>
              </a:ext>
            </a:extLst>
          </p:cNvPr>
          <p:cNvSpPr txBox="1">
            <a:spLocks/>
          </p:cNvSpPr>
          <p:nvPr/>
        </p:nvSpPr>
        <p:spPr>
          <a:xfrm>
            <a:off x="1529805" y="3419411"/>
            <a:ext cx="749427" cy="2535427"/>
          </a:xfrm>
          <a:prstGeom prst="roundRect">
            <a:avLst>
              <a:gd name="adj" fmla="val 50000"/>
            </a:avLst>
          </a:prstGeom>
          <a:solidFill>
            <a:schemeClr val="accent1">
              <a:lumMod val="50000"/>
            </a:schemeClr>
          </a:solidFill>
          <a:effectLst/>
        </p:spPr>
        <p:txBody>
          <a:bodyPr vert="eaVert" lIns="91440" tIns="45720" rIns="91440" bIns="45720" rtlCol="0" anchor="ctr">
            <a:normAutofit/>
          </a:bodyPr>
          <a:lst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入学時履修審査</a:t>
            </a:r>
          </a:p>
        </p:txBody>
      </p:sp>
      <p:sp>
        <p:nvSpPr>
          <p:cNvPr id="9" name="タイトル 1">
            <a:extLst>
              <a:ext uri="{FF2B5EF4-FFF2-40B4-BE49-F238E27FC236}">
                <a16:creationId xmlns:a16="http://schemas.microsoft.com/office/drawing/2014/main" id="{69A7BDD3-46FC-40F1-882C-7D8FD8E8C79B}"/>
              </a:ext>
            </a:extLst>
          </p:cNvPr>
          <p:cNvSpPr txBox="1">
            <a:spLocks/>
          </p:cNvSpPr>
          <p:nvPr/>
        </p:nvSpPr>
        <p:spPr>
          <a:xfrm>
            <a:off x="3599404" y="3419409"/>
            <a:ext cx="749427" cy="2535427"/>
          </a:xfrm>
          <a:prstGeom prst="roundRect">
            <a:avLst>
              <a:gd name="adj" fmla="val 50000"/>
            </a:avLst>
          </a:prstGeom>
          <a:solidFill>
            <a:schemeClr val="accent1">
              <a:lumMod val="50000"/>
            </a:schemeClr>
          </a:solidFill>
          <a:effectLst/>
        </p:spPr>
        <p:txBody>
          <a:bodyPr vert="eaVert" lIns="91440" tIns="45720" rIns="91440" bIns="45720" rtlCol="0" anchor="ctr">
            <a:normAutofit/>
          </a:bodyPr>
          <a:lst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中間審査</a:t>
            </a:r>
          </a:p>
        </p:txBody>
      </p:sp>
      <p:sp>
        <p:nvSpPr>
          <p:cNvPr id="10" name="タイトル 1">
            <a:extLst>
              <a:ext uri="{FF2B5EF4-FFF2-40B4-BE49-F238E27FC236}">
                <a16:creationId xmlns:a16="http://schemas.microsoft.com/office/drawing/2014/main" id="{4765C40E-7593-485D-8B61-0924452E4402}"/>
              </a:ext>
            </a:extLst>
          </p:cNvPr>
          <p:cNvSpPr txBox="1">
            <a:spLocks/>
          </p:cNvSpPr>
          <p:nvPr/>
        </p:nvSpPr>
        <p:spPr>
          <a:xfrm>
            <a:off x="5669003" y="3419409"/>
            <a:ext cx="749427" cy="2535427"/>
          </a:xfrm>
          <a:prstGeom prst="roundRect">
            <a:avLst>
              <a:gd name="adj" fmla="val 50000"/>
            </a:avLst>
          </a:prstGeom>
          <a:solidFill>
            <a:schemeClr val="accent1">
              <a:lumMod val="50000"/>
            </a:schemeClr>
          </a:solidFill>
          <a:effectLst/>
        </p:spPr>
        <p:txBody>
          <a:bodyPr vert="eaVert" lIns="91440" tIns="45720" rIns="91440" bIns="45720" rtlCol="0" anchor="ctr">
            <a:normAutofit/>
          </a:bodyPr>
          <a:lst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予備審査</a:t>
            </a:r>
          </a:p>
        </p:txBody>
      </p:sp>
      <p:sp>
        <p:nvSpPr>
          <p:cNvPr id="11" name="タイトル 1">
            <a:extLst>
              <a:ext uri="{FF2B5EF4-FFF2-40B4-BE49-F238E27FC236}">
                <a16:creationId xmlns:a16="http://schemas.microsoft.com/office/drawing/2014/main" id="{A780E1FF-EB2A-4A2C-984D-BA9A1BD03337}"/>
              </a:ext>
            </a:extLst>
          </p:cNvPr>
          <p:cNvSpPr txBox="1">
            <a:spLocks/>
          </p:cNvSpPr>
          <p:nvPr/>
        </p:nvSpPr>
        <p:spPr>
          <a:xfrm>
            <a:off x="7738602" y="3419409"/>
            <a:ext cx="749427" cy="2535427"/>
          </a:xfrm>
          <a:prstGeom prst="roundRect">
            <a:avLst>
              <a:gd name="adj" fmla="val 50000"/>
            </a:avLst>
          </a:prstGeom>
          <a:ln>
            <a:noFill/>
          </a:ln>
        </p:spPr>
        <p:style>
          <a:lnRef idx="3">
            <a:schemeClr val="lt1"/>
          </a:lnRef>
          <a:fillRef idx="1">
            <a:schemeClr val="accent4"/>
          </a:fillRef>
          <a:effectRef idx="1">
            <a:schemeClr val="accent4"/>
          </a:effectRef>
          <a:fontRef idx="minor">
            <a:schemeClr val="lt1"/>
          </a:fontRef>
        </p:style>
        <p:txBody>
          <a:bodyPr vert="eaVert" lIns="91440" tIns="45720" rIns="91440" bIns="45720" rtlCol="0" anchor="ctr">
            <a:normAutofit/>
          </a:bodyPr>
          <a:lst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b="1" dirty="0">
                <a:solidFill>
                  <a:schemeClr val="bg1"/>
                </a:solidFill>
                <a:latin typeface="メイリオ" panose="020B0604030504040204" pitchFamily="50" charset="-128"/>
                <a:ea typeface="メイリオ" panose="020B0604030504040204" pitchFamily="50" charset="-128"/>
              </a:rPr>
              <a:t>最終審査</a:t>
            </a:r>
          </a:p>
        </p:txBody>
      </p:sp>
      <p:sp>
        <p:nvSpPr>
          <p:cNvPr id="12" name="正方形/長方形 11">
            <a:extLst>
              <a:ext uri="{FF2B5EF4-FFF2-40B4-BE49-F238E27FC236}">
                <a16:creationId xmlns:a16="http://schemas.microsoft.com/office/drawing/2014/main" id="{F8A80901-C9D5-49BE-85B7-4FB5A2BD6EAF}"/>
              </a:ext>
            </a:extLst>
          </p:cNvPr>
          <p:cNvSpPr/>
          <p:nvPr/>
        </p:nvSpPr>
        <p:spPr>
          <a:xfrm>
            <a:off x="1097002" y="1307470"/>
            <a:ext cx="7918981" cy="1152000"/>
          </a:xfrm>
          <a:prstGeom prst="rect">
            <a:avLst/>
          </a:prstGeom>
          <a:solidFill>
            <a:schemeClr val="bg1"/>
          </a:solidFill>
          <a:ln w="6350">
            <a:solidFill>
              <a:schemeClr val="tx1">
                <a:lumMod val="50000"/>
                <a:lumOff val="50000"/>
              </a:schemeClr>
            </a:solidFill>
          </a:ln>
        </p:spPr>
        <p:txBody>
          <a:bodyPr wrap="square" anchor="ctr">
            <a:spAutoFit/>
          </a:bodyPr>
          <a:lstStyle/>
          <a:p>
            <a:r>
              <a:rPr lang="ja-JP" altLang="en-US" sz="1600" dirty="0">
                <a:solidFill>
                  <a:srgbClr val="323D46"/>
                </a:solidFill>
                <a:latin typeface="メイリオ" panose="020B0604030504040204" pitchFamily="50" charset="-128"/>
                <a:ea typeface="メイリオ" panose="020B0604030504040204" pitchFamily="50" charset="-128"/>
              </a:rPr>
              <a:t>　</a:t>
            </a:r>
            <a:r>
              <a:rPr lang="ja-JP" altLang="en-US" sz="1600" b="1" dirty="0">
                <a:solidFill>
                  <a:srgbClr val="323D46"/>
                </a:solidFill>
                <a:latin typeface="メイリオ" panose="020B0604030504040204" pitchFamily="50" charset="-128"/>
                <a:ea typeface="メイリオ" panose="020B0604030504040204" pitchFamily="50" charset="-128"/>
              </a:rPr>
              <a:t>入学時</a:t>
            </a:r>
            <a:r>
              <a:rPr lang="ja-JP" altLang="en-US" sz="1600" dirty="0">
                <a:solidFill>
                  <a:srgbClr val="323D46"/>
                </a:solidFill>
                <a:latin typeface="メイリオ" panose="020B0604030504040204" pitchFamily="50" charset="-128"/>
                <a:ea typeface="メイリオ" panose="020B0604030504040204" pitchFamily="50" charset="-128"/>
              </a:rPr>
              <a:t>、</a:t>
            </a:r>
            <a:r>
              <a:rPr lang="ja-JP" altLang="en-US" sz="1600" b="1" dirty="0">
                <a:solidFill>
                  <a:srgbClr val="323D46"/>
                </a:solidFill>
                <a:latin typeface="メイリオ" panose="020B0604030504040204" pitchFamily="50" charset="-128"/>
                <a:ea typeface="メイリオ" panose="020B0604030504040204" pitchFamily="50" charset="-128"/>
              </a:rPr>
              <a:t>中間審査</a:t>
            </a:r>
            <a:r>
              <a:rPr lang="ja-JP" altLang="en-US" sz="1600" dirty="0">
                <a:solidFill>
                  <a:srgbClr val="323D46"/>
                </a:solidFill>
                <a:latin typeface="メイリオ" panose="020B0604030504040204" pitchFamily="50" charset="-128"/>
                <a:ea typeface="メイリオ" panose="020B0604030504040204" pitchFamily="50" charset="-128"/>
              </a:rPr>
              <a:t>（入学後４ヶ月以内）、</a:t>
            </a:r>
            <a:r>
              <a:rPr lang="ja-JP" altLang="en-US" sz="1600" b="1" dirty="0">
                <a:solidFill>
                  <a:srgbClr val="323D46"/>
                </a:solidFill>
                <a:latin typeface="メイリオ" panose="020B0604030504040204" pitchFamily="50" charset="-128"/>
                <a:ea typeface="メイリオ" panose="020B0604030504040204" pitchFamily="50" charset="-128"/>
              </a:rPr>
              <a:t>予備審査</a:t>
            </a:r>
            <a:r>
              <a:rPr lang="ja-JP" altLang="en-US" sz="1600" dirty="0">
                <a:solidFill>
                  <a:srgbClr val="323D46"/>
                </a:solidFill>
                <a:latin typeface="メイリオ" panose="020B0604030504040204" pitchFamily="50" charset="-128"/>
                <a:ea typeface="メイリオ" panose="020B0604030504040204" pitchFamily="50" charset="-128"/>
              </a:rPr>
              <a:t>（入学後８ヶ月以内）の３段階の審査ステージにおいて、各学位プログラムが定める汎用コンピテンス・専門コンピテンスについて、学生の自己評価及び教員による評価を基に、課程博士の学位にふさわしいレベルに達しているかを評価します。</a:t>
            </a:r>
            <a:endParaRPr lang="ja-JP" altLang="en-US" sz="1600" dirty="0">
              <a:latin typeface="メイリオ" panose="020B0604030504040204" pitchFamily="50" charset="-128"/>
              <a:ea typeface="メイリオ" panose="020B0604030504040204" pitchFamily="50" charset="-128"/>
            </a:endParaRPr>
          </a:p>
        </p:txBody>
      </p:sp>
      <p:pic>
        <p:nvPicPr>
          <p:cNvPr id="13" name="図 12">
            <a:extLst>
              <a:ext uri="{FF2B5EF4-FFF2-40B4-BE49-F238E27FC236}">
                <a16:creationId xmlns:a16="http://schemas.microsoft.com/office/drawing/2014/main" id="{AF59E50B-0D50-4FD3-B2F5-2186E52E3B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
        <p:nvSpPr>
          <p:cNvPr id="15" name="タイトル 1">
            <a:extLst>
              <a:ext uri="{FF2B5EF4-FFF2-40B4-BE49-F238E27FC236}">
                <a16:creationId xmlns:a16="http://schemas.microsoft.com/office/drawing/2014/main" id="{0570D638-7FF7-4141-8FFB-38AA8C1BC4B1}"/>
              </a:ext>
            </a:extLst>
          </p:cNvPr>
          <p:cNvSpPr txBox="1">
            <a:spLocks/>
          </p:cNvSpPr>
          <p:nvPr/>
        </p:nvSpPr>
        <p:spPr>
          <a:xfrm>
            <a:off x="4126521" y="4463721"/>
            <a:ext cx="1764792" cy="566806"/>
          </a:xfrm>
          <a:prstGeom prst="roundRect">
            <a:avLst>
              <a:gd name="adj" fmla="val 14296"/>
            </a:avLst>
          </a:prstGeom>
          <a:noFill/>
          <a:ln>
            <a:noFill/>
          </a:ln>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800" b="1" dirty="0">
                <a:solidFill>
                  <a:srgbClr val="FF0000"/>
                </a:solidFill>
                <a:latin typeface="メイリオ" panose="020B0604030504040204" pitchFamily="50" charset="-128"/>
                <a:ea typeface="メイリオ" panose="020B0604030504040204" pitchFamily="50" charset="-128"/>
              </a:rPr>
              <a:t>達成度評価</a:t>
            </a:r>
          </a:p>
        </p:txBody>
      </p:sp>
    </p:spTree>
    <p:extLst>
      <p:ext uri="{BB962C8B-B14F-4D97-AF65-F5344CB8AC3E}">
        <p14:creationId xmlns:p14="http://schemas.microsoft.com/office/powerpoint/2010/main" val="1329512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D305C9-9C59-4C46-A731-88FB3123A9EB}"/>
              </a:ext>
            </a:extLst>
          </p:cNvPr>
          <p:cNvSpPr>
            <a:spLocks noGrp="1"/>
          </p:cNvSpPr>
          <p:nvPr>
            <p:ph type="title"/>
          </p:nvPr>
        </p:nvSpPr>
        <p:spPr>
          <a:xfrm>
            <a:off x="1772840" y="310897"/>
            <a:ext cx="6624736" cy="813815"/>
          </a:xfrm>
        </p:spPr>
        <p:txBody>
          <a:bodyPr>
            <a:normAutofit/>
          </a:bodyPr>
          <a:lstStyle/>
          <a:p>
            <a:r>
              <a:rPr kumimoji="1" lang="ja-JP" altLang="en-US" sz="3600" dirty="0">
                <a:latin typeface="メイリオ" panose="020B0604030504040204" pitchFamily="50" charset="-128"/>
                <a:ea typeface="メイリオ" panose="020B0604030504040204" pitchFamily="50" charset="-128"/>
              </a:rPr>
              <a:t>達成度評価</a:t>
            </a:r>
          </a:p>
        </p:txBody>
      </p:sp>
      <p:pic>
        <p:nvPicPr>
          <p:cNvPr id="4" name="図 3">
            <a:extLst>
              <a:ext uri="{FF2B5EF4-FFF2-40B4-BE49-F238E27FC236}">
                <a16:creationId xmlns:a16="http://schemas.microsoft.com/office/drawing/2014/main" id="{1B328DBB-4153-4826-9541-AE6029B264A1}"/>
              </a:ext>
            </a:extLst>
          </p:cNvPr>
          <p:cNvPicPr>
            <a:picLocks noChangeAspect="1"/>
          </p:cNvPicPr>
          <p:nvPr/>
        </p:nvPicPr>
        <p:blipFill rotWithShape="1">
          <a:blip r:embed="rId2">
            <a:extLst>
              <a:ext uri="{28A0092B-C50C-407E-A947-70E740481C1C}">
                <a14:useLocalDpi xmlns:a14="http://schemas.microsoft.com/office/drawing/2010/main" val="0"/>
              </a:ext>
            </a:extLst>
          </a:blip>
          <a:srcRect l="2971" t="2195" r="2971" b="2310"/>
          <a:stretch/>
        </p:blipFill>
        <p:spPr>
          <a:xfrm>
            <a:off x="1772840" y="1124712"/>
            <a:ext cx="6624736" cy="5044374"/>
          </a:xfrm>
          <a:prstGeom prst="rect">
            <a:avLst/>
          </a:prstGeom>
        </p:spPr>
      </p:pic>
      <p:pic>
        <p:nvPicPr>
          <p:cNvPr id="5" name="図 4">
            <a:extLst>
              <a:ext uri="{FF2B5EF4-FFF2-40B4-BE49-F238E27FC236}">
                <a16:creationId xmlns:a16="http://schemas.microsoft.com/office/drawing/2014/main" id="{8B9B45A1-FD3C-48B0-B2B2-46E4B10715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2789607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5755C6-7EC6-43E9-B459-1DDFC0559D98}"/>
              </a:ext>
            </a:extLst>
          </p:cNvPr>
          <p:cNvSpPr>
            <a:spLocks noGrp="1"/>
          </p:cNvSpPr>
          <p:nvPr>
            <p:ph type="title"/>
          </p:nvPr>
        </p:nvSpPr>
        <p:spPr>
          <a:xfrm>
            <a:off x="982133" y="338329"/>
            <a:ext cx="7704667" cy="932687"/>
          </a:xfrm>
        </p:spPr>
        <p:txBody>
          <a:bodyPr>
            <a:normAutofit/>
          </a:bodyPr>
          <a:lstStyle/>
          <a:p>
            <a:r>
              <a:rPr lang="ja-JP" altLang="en-US" sz="3600" dirty="0">
                <a:latin typeface="メイリオ" panose="020B0604030504040204" pitchFamily="50" charset="-128"/>
                <a:ea typeface="メイリオ" panose="020B0604030504040204" pitchFamily="50" charset="-128"/>
              </a:rPr>
              <a:t>学修に必要な費用</a:t>
            </a:r>
            <a:endParaRPr kumimoji="1" lang="ja-JP" altLang="en-US" sz="3600" dirty="0">
              <a:latin typeface="メイリオ" panose="020B0604030504040204" pitchFamily="50" charset="-128"/>
              <a:ea typeface="メイリオ" panose="020B0604030504040204" pitchFamily="50" charset="-128"/>
            </a:endParaRPr>
          </a:p>
        </p:txBody>
      </p:sp>
      <p:sp>
        <p:nvSpPr>
          <p:cNvPr id="4" name="Rectangle 3">
            <a:extLst>
              <a:ext uri="{FF2B5EF4-FFF2-40B4-BE49-F238E27FC236}">
                <a16:creationId xmlns:a16="http://schemas.microsoft.com/office/drawing/2014/main" id="{7A51ECC4-C5FC-4167-93C6-5C0F4263EA58}"/>
              </a:ext>
            </a:extLst>
          </p:cNvPr>
          <p:cNvSpPr txBox="1">
            <a:spLocks noChangeArrowheads="1"/>
          </p:cNvSpPr>
          <p:nvPr/>
        </p:nvSpPr>
        <p:spPr>
          <a:xfrm>
            <a:off x="1005840" y="1271016"/>
            <a:ext cx="7854696" cy="4873752"/>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a:buFont typeface="Wingdings" panose="05000000000000000000" pitchFamily="2" charset="2"/>
              <a:buNone/>
            </a:pPr>
            <a:r>
              <a:rPr lang="en-US" altLang="ja-JP" dirty="0">
                <a:latin typeface="メイリオ" panose="020B0604030504040204" pitchFamily="50" charset="-128"/>
                <a:ea typeface="メイリオ" panose="020B0604030504040204" pitchFamily="50" charset="-128"/>
              </a:rPr>
              <a:t>2023</a:t>
            </a:r>
            <a:r>
              <a:rPr lang="ja-JP" altLang="en-US" dirty="0">
                <a:latin typeface="メイリオ" panose="020B0604030504040204" pitchFamily="50" charset="-128"/>
                <a:ea typeface="メイリオ" panose="020B0604030504040204" pitchFamily="50" charset="-128"/>
              </a:rPr>
              <a:t>年度の例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検定料：</a:t>
            </a:r>
            <a:r>
              <a:rPr lang="en-US" altLang="ja-JP" dirty="0">
                <a:latin typeface="メイリオ" panose="020B0604030504040204" pitchFamily="50" charset="-128"/>
                <a:ea typeface="メイリオ" panose="020B0604030504040204" pitchFamily="50" charset="-128"/>
              </a:rPr>
              <a:t>30,000</a:t>
            </a:r>
            <a:r>
              <a:rPr lang="ja-JP" altLang="en-US" dirty="0">
                <a:latin typeface="メイリオ" panose="020B0604030504040204" pitchFamily="50" charset="-128"/>
                <a:ea typeface="メイリオ" panose="020B0604030504040204" pitchFamily="50" charset="-128"/>
              </a:rPr>
              <a:t>円</a:t>
            </a:r>
          </a:p>
          <a:p>
            <a:r>
              <a:rPr lang="ja-JP" altLang="en-US" dirty="0">
                <a:latin typeface="メイリオ" panose="020B0604030504040204" pitchFamily="50" charset="-128"/>
                <a:ea typeface="メイリオ" panose="020B0604030504040204" pitchFamily="50" charset="-128"/>
              </a:rPr>
              <a:t>入学金：</a:t>
            </a:r>
            <a:r>
              <a:rPr lang="en-US" altLang="ja-JP" dirty="0">
                <a:latin typeface="メイリオ" panose="020B0604030504040204" pitchFamily="50" charset="-128"/>
                <a:ea typeface="メイリオ" panose="020B0604030504040204" pitchFamily="50" charset="-128"/>
              </a:rPr>
              <a:t>282,000</a:t>
            </a:r>
            <a:r>
              <a:rPr lang="ja-JP" altLang="en-US" dirty="0">
                <a:latin typeface="メイリオ" panose="020B0604030504040204" pitchFamily="50" charset="-128"/>
                <a:ea typeface="メイリオ" panose="020B0604030504040204" pitchFamily="50" charset="-128"/>
              </a:rPr>
              <a:t>円</a:t>
            </a:r>
          </a:p>
          <a:p>
            <a:r>
              <a:rPr lang="ja-JP" altLang="en-US" dirty="0">
                <a:latin typeface="メイリオ" panose="020B0604030504040204" pitchFamily="50" charset="-128"/>
                <a:ea typeface="メイリオ" panose="020B0604030504040204" pitchFamily="50" charset="-128"/>
              </a:rPr>
              <a:t>授業料：</a:t>
            </a:r>
            <a:r>
              <a:rPr lang="en-US" altLang="ja-JP" dirty="0">
                <a:latin typeface="メイリオ" panose="020B0604030504040204" pitchFamily="50" charset="-128"/>
                <a:ea typeface="メイリオ" panose="020B0604030504040204" pitchFamily="50" charset="-128"/>
              </a:rPr>
              <a:t>535,800</a:t>
            </a:r>
            <a:r>
              <a:rPr lang="ja-JP" altLang="en-US" dirty="0">
                <a:latin typeface="メイリオ" panose="020B0604030504040204" pitchFamily="50" charset="-128"/>
                <a:ea typeface="メイリオ" panose="020B0604030504040204" pitchFamily="50" charset="-128"/>
              </a:rPr>
              <a:t>円（年額）</a:t>
            </a:r>
          </a:p>
          <a:p>
            <a:pPr>
              <a:spcAft>
                <a:spcPts val="0"/>
              </a:spcAft>
              <a:buFont typeface="Wingdings" panose="05000000000000000000" pitchFamily="2" charset="2"/>
              <a:buNone/>
            </a:pPr>
            <a:r>
              <a:rPr lang="en-US" altLang="ja-JP" sz="1800" dirty="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入学時及び在学中に学生納付金の改訂が行われた場合は、改訂時から新たな納付金額が適用されます。</a:t>
            </a:r>
            <a:endParaRPr lang="en-US" altLang="ja-JP" sz="1800" dirty="0">
              <a:latin typeface="メイリオ" panose="020B0604030504040204" pitchFamily="50" charset="-128"/>
              <a:ea typeface="メイリオ" panose="020B0604030504040204" pitchFamily="50" charset="-128"/>
            </a:endParaRPr>
          </a:p>
          <a:p>
            <a:pPr>
              <a:buFont typeface="Wingdings" panose="05000000000000000000" pitchFamily="2" charset="2"/>
              <a:buNone/>
            </a:pPr>
            <a:endParaRPr lang="ja-JP" altLang="en-US" sz="1400" dirty="0">
              <a:latin typeface="メイリオ" panose="020B0604030504040204" pitchFamily="50" charset="-128"/>
              <a:ea typeface="メイリオ" panose="020B0604030504040204" pitchFamily="50" charset="-128"/>
            </a:endParaRPr>
          </a:p>
          <a:p>
            <a:pPr>
              <a:buFont typeface="Wingdings" panose="05000000000000000000" pitchFamily="2" charset="2"/>
              <a:buChar char="ü"/>
            </a:pPr>
            <a:r>
              <a:rPr lang="ja-JP" altLang="en-US" sz="2000" dirty="0">
                <a:latin typeface="メイリオ" panose="020B0604030504040204" pitchFamily="50" charset="-128"/>
                <a:ea typeface="メイリオ" panose="020B0604030504040204" pitchFamily="50" charset="-128"/>
              </a:rPr>
              <a:t> まず社会人特別選抜の入学試験を受け、合格後早期修了プログラムの履修審査（入学時審査）</a:t>
            </a:r>
          </a:p>
          <a:p>
            <a:pPr>
              <a:buFont typeface="Wingdings" panose="05000000000000000000" pitchFamily="2" charset="2"/>
              <a:buChar char="ü"/>
            </a:pPr>
            <a:r>
              <a:rPr lang="ja-JP" altLang="en-US" sz="2000" dirty="0">
                <a:latin typeface="メイリオ" panose="020B0604030504040204" pitchFamily="50" charset="-128"/>
                <a:ea typeface="メイリオ" panose="020B0604030504040204" pitchFamily="50" charset="-128"/>
              </a:rPr>
              <a:t> 社会人特別選抜に合格しても、早期修了プログラムの履修審査（入学時審査）に通らなかったときには入学辞退が可能</a:t>
            </a:r>
          </a:p>
        </p:txBody>
      </p:sp>
      <p:pic>
        <p:nvPicPr>
          <p:cNvPr id="5" name="図 4">
            <a:extLst>
              <a:ext uri="{FF2B5EF4-FFF2-40B4-BE49-F238E27FC236}">
                <a16:creationId xmlns:a16="http://schemas.microsoft.com/office/drawing/2014/main" id="{45AC3C40-1C40-429F-A3BA-F6F27BAC9D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2061438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786875-D827-42F6-AA22-83FA32D01883}"/>
              </a:ext>
            </a:extLst>
          </p:cNvPr>
          <p:cNvSpPr>
            <a:spLocks noGrp="1"/>
          </p:cNvSpPr>
          <p:nvPr>
            <p:ph type="title"/>
          </p:nvPr>
        </p:nvSpPr>
        <p:spPr>
          <a:xfrm>
            <a:off x="982133" y="457201"/>
            <a:ext cx="7704667" cy="1161287"/>
          </a:xfrm>
        </p:spPr>
        <p:txBody>
          <a:bodyPr>
            <a:normAutofit/>
          </a:bodyPr>
          <a:lstStyle/>
          <a:p>
            <a:r>
              <a:rPr kumimoji="1" lang="ja-JP" altLang="en-US" sz="3600" dirty="0">
                <a:latin typeface="メイリオ" panose="020B0604030504040204" pitchFamily="50" charset="-128"/>
                <a:ea typeface="メイリオ" panose="020B0604030504040204" pitchFamily="50" charset="-128"/>
              </a:rPr>
              <a:t>履修・修了者数</a:t>
            </a:r>
          </a:p>
        </p:txBody>
      </p:sp>
      <p:sp>
        <p:nvSpPr>
          <p:cNvPr id="4" name="Rectangle 3">
            <a:extLst>
              <a:ext uri="{FF2B5EF4-FFF2-40B4-BE49-F238E27FC236}">
                <a16:creationId xmlns:a16="http://schemas.microsoft.com/office/drawing/2014/main" id="{9BAC9F13-96E6-47AA-A6AC-075074FAF05C}"/>
              </a:ext>
            </a:extLst>
          </p:cNvPr>
          <p:cNvSpPr txBox="1">
            <a:spLocks noChangeArrowheads="1"/>
          </p:cNvSpPr>
          <p:nvPr/>
        </p:nvSpPr>
        <p:spPr bwMode="auto">
          <a:xfrm>
            <a:off x="1088135" y="1557338"/>
            <a:ext cx="7398639" cy="633412"/>
          </a:xfrm>
          <a:prstGeom prst="rect">
            <a:avLst/>
          </a:prstGeom>
          <a:noFill/>
          <a:ln w="9525">
            <a:noFill/>
            <a:miter lim="800000"/>
            <a:headEnd/>
            <a:tailEnd/>
          </a:ln>
        </p:spPr>
        <p:txBody>
          <a:bodyPr/>
          <a:lstStyle/>
          <a:p>
            <a:pPr marL="342900" indent="-342900" eaLnBrk="1" hangingPunct="1">
              <a:spcBef>
                <a:spcPts val="600"/>
              </a:spcBef>
              <a:buClr>
                <a:schemeClr val="folHlink"/>
              </a:buClr>
              <a:buSzPct val="90000"/>
              <a:buFont typeface="Wingdings" pitchFamily="2" charset="2"/>
              <a:buChar char="n"/>
              <a:defRPr/>
            </a:pPr>
            <a:r>
              <a:rPr lang="en-US" altLang="ja-JP" sz="2000" kern="0" dirty="0">
                <a:latin typeface="メイリオ" panose="020B0604030504040204" pitchFamily="50" charset="-128"/>
                <a:ea typeface="メイリオ" panose="020B0604030504040204" pitchFamily="50" charset="-128"/>
              </a:rPr>
              <a:t>2007</a:t>
            </a:r>
            <a:r>
              <a:rPr lang="ja-JP" altLang="en-US" sz="2000" kern="0" dirty="0">
                <a:latin typeface="メイリオ" panose="020B0604030504040204" pitchFamily="50" charset="-128"/>
                <a:ea typeface="メイリオ" panose="020B0604030504040204" pitchFamily="50" charset="-128"/>
              </a:rPr>
              <a:t>年度からスタート</a:t>
            </a:r>
            <a:endParaRPr lang="en-US" altLang="ja-JP" sz="2000" kern="0" dirty="0">
              <a:latin typeface="メイリオ" panose="020B0604030504040204" pitchFamily="50" charset="-128"/>
              <a:ea typeface="メイリオ" panose="020B0604030504040204" pitchFamily="50" charset="-128"/>
            </a:endParaRPr>
          </a:p>
          <a:p>
            <a:pPr marL="342900" indent="-342900" eaLnBrk="1" hangingPunct="1">
              <a:buClr>
                <a:schemeClr val="folHlink"/>
              </a:buClr>
              <a:buSzPct val="90000"/>
              <a:buFont typeface="Wingdings" pitchFamily="2" charset="2"/>
              <a:buChar char="n"/>
              <a:defRPr/>
            </a:pPr>
            <a:r>
              <a:rPr lang="en-US" altLang="ja-JP" sz="2000" kern="0" dirty="0">
                <a:latin typeface="メイリオ" panose="020B0604030504040204" pitchFamily="50" charset="-128"/>
                <a:ea typeface="メイリオ" panose="020B0604030504040204" pitchFamily="50" charset="-128"/>
              </a:rPr>
              <a:t>2007</a:t>
            </a:r>
            <a:r>
              <a:rPr lang="ja-JP" altLang="en-US" sz="2000" kern="0" dirty="0">
                <a:latin typeface="メイリオ" panose="020B0604030504040204" pitchFamily="50" charset="-128"/>
                <a:ea typeface="メイリオ" panose="020B0604030504040204" pitchFamily="50" charset="-128"/>
              </a:rPr>
              <a:t>～</a:t>
            </a:r>
            <a:r>
              <a:rPr lang="en-US" altLang="ja-JP" sz="2000" kern="0" dirty="0">
                <a:latin typeface="メイリオ" panose="020B0604030504040204" pitchFamily="50" charset="-128"/>
                <a:ea typeface="メイリオ" panose="020B0604030504040204" pitchFamily="50" charset="-128"/>
              </a:rPr>
              <a:t>2022</a:t>
            </a:r>
            <a:r>
              <a:rPr lang="ja-JP" altLang="en-US" sz="2000" kern="0" dirty="0">
                <a:latin typeface="メイリオ" panose="020B0604030504040204" pitchFamily="50" charset="-128"/>
                <a:ea typeface="メイリオ" panose="020B0604030504040204" pitchFamily="50" charset="-128"/>
              </a:rPr>
              <a:t>年度履修者総数・修了者総数</a:t>
            </a:r>
            <a:endParaRPr lang="en-US" altLang="ja-JP" sz="2000" b="1" kern="0" dirty="0">
              <a:solidFill>
                <a:schemeClr val="accent2"/>
              </a:solidFill>
              <a:latin typeface="メイリオ" panose="020B0604030504040204" pitchFamily="50" charset="-128"/>
              <a:ea typeface="メイリオ" panose="020B0604030504040204" pitchFamily="50" charset="-128"/>
            </a:endParaRPr>
          </a:p>
        </p:txBody>
      </p:sp>
      <p:graphicFrame>
        <p:nvGraphicFramePr>
          <p:cNvPr id="5" name="表 4">
            <a:extLst>
              <a:ext uri="{FF2B5EF4-FFF2-40B4-BE49-F238E27FC236}">
                <a16:creationId xmlns:a16="http://schemas.microsoft.com/office/drawing/2014/main" id="{D8A44AA4-D98E-4F6B-A53E-755C613CE5AA}"/>
              </a:ext>
            </a:extLst>
          </p:cNvPr>
          <p:cNvGraphicFramePr>
            <a:graphicFrameLocks noGrp="1"/>
          </p:cNvGraphicFramePr>
          <p:nvPr>
            <p:extLst>
              <p:ext uri="{D42A27DB-BD31-4B8C-83A1-F6EECF244321}">
                <p14:modId xmlns:p14="http://schemas.microsoft.com/office/powerpoint/2010/main" val="3483178695"/>
              </p:ext>
            </p:extLst>
          </p:nvPr>
        </p:nvGraphicFramePr>
        <p:xfrm>
          <a:off x="1187450" y="2234184"/>
          <a:ext cx="7145338" cy="1011936"/>
        </p:xfrm>
        <a:graphic>
          <a:graphicData uri="http://schemas.openxmlformats.org/drawingml/2006/table">
            <a:tbl>
              <a:tblPr firstRow="1" bandRow="1">
                <a:tableStyleId>{5C22544A-7EE6-4342-B048-85BDC9FD1C3A}</a:tableStyleId>
              </a:tblPr>
              <a:tblGrid>
                <a:gridCol w="2426812">
                  <a:extLst>
                    <a:ext uri="{9D8B030D-6E8A-4147-A177-3AD203B41FA5}">
                      <a16:colId xmlns:a16="http://schemas.microsoft.com/office/drawing/2014/main" val="20000"/>
                    </a:ext>
                  </a:extLst>
                </a:gridCol>
                <a:gridCol w="1280793">
                  <a:extLst>
                    <a:ext uri="{9D8B030D-6E8A-4147-A177-3AD203B41FA5}">
                      <a16:colId xmlns:a16="http://schemas.microsoft.com/office/drawing/2014/main" val="20001"/>
                    </a:ext>
                  </a:extLst>
                </a:gridCol>
                <a:gridCol w="3437733">
                  <a:extLst>
                    <a:ext uri="{9D8B030D-6E8A-4147-A177-3AD203B41FA5}">
                      <a16:colId xmlns:a16="http://schemas.microsoft.com/office/drawing/2014/main" val="20002"/>
                    </a:ext>
                  </a:extLst>
                </a:gridCol>
              </a:tblGrid>
              <a:tr h="472440">
                <a:tc>
                  <a:txBody>
                    <a:bodyPr/>
                    <a:lstStyle/>
                    <a:p>
                      <a:pPr algn="ctr"/>
                      <a:r>
                        <a:rPr kumimoji="1" lang="ja-JP" altLang="en-US" sz="1600" b="0" dirty="0">
                          <a:solidFill>
                            <a:schemeClr val="bg1"/>
                          </a:solidFill>
                          <a:latin typeface="Meiryo UI" panose="020B0604030504040204" pitchFamily="50" charset="-128"/>
                          <a:ea typeface="Meiryo UI" panose="020B0604030504040204" pitchFamily="50" charset="-128"/>
                        </a:rPr>
                        <a:t>研究群</a:t>
                      </a:r>
                    </a:p>
                  </a:txBody>
                  <a:tcPr marL="91438" marR="91438" marT="45669" marB="45669" anchor="ctr">
                    <a:solidFill>
                      <a:srgbClr val="002060"/>
                    </a:solidFill>
                  </a:tcPr>
                </a:tc>
                <a:tc>
                  <a:txBody>
                    <a:bodyPr/>
                    <a:lstStyle/>
                    <a:p>
                      <a:pPr algn="ctr"/>
                      <a:r>
                        <a:rPr kumimoji="1" lang="ja-JP" altLang="en-US" sz="1600" b="0" dirty="0">
                          <a:solidFill>
                            <a:schemeClr val="bg1"/>
                          </a:solidFill>
                          <a:latin typeface="Meiryo UI" panose="020B0604030504040204" pitchFamily="50" charset="-128"/>
                          <a:ea typeface="Meiryo UI" panose="020B0604030504040204" pitchFamily="50" charset="-128"/>
                        </a:rPr>
                        <a:t>履修者数</a:t>
                      </a:r>
                    </a:p>
                  </a:txBody>
                  <a:tcPr marL="91438" marR="91438" marT="45669" marB="45669" anchor="ctr">
                    <a:solidFill>
                      <a:srgbClr val="002060"/>
                    </a:solidFill>
                  </a:tcPr>
                </a:tc>
                <a:tc>
                  <a:txBody>
                    <a:bodyPr/>
                    <a:lstStyle/>
                    <a:p>
                      <a:pPr algn="ctr"/>
                      <a:r>
                        <a:rPr kumimoji="1" lang="ja-JP" altLang="en-US" sz="1600" b="0" dirty="0">
                          <a:solidFill>
                            <a:schemeClr val="bg1"/>
                          </a:solidFill>
                          <a:latin typeface="Meiryo UI" panose="020B0604030504040204" pitchFamily="50" charset="-128"/>
                          <a:ea typeface="Meiryo UI" panose="020B0604030504040204" pitchFamily="50" charset="-128"/>
                        </a:rPr>
                        <a:t>修了者数（うち</a:t>
                      </a:r>
                      <a:r>
                        <a:rPr kumimoji="1" lang="en-US" altLang="ja-JP" sz="1600" b="0" dirty="0">
                          <a:solidFill>
                            <a:schemeClr val="bg1"/>
                          </a:solidFill>
                          <a:latin typeface="Meiryo UI" panose="020B0604030504040204" pitchFamily="50" charset="-128"/>
                          <a:ea typeface="Meiryo UI" panose="020B0604030504040204" pitchFamily="50" charset="-128"/>
                        </a:rPr>
                        <a:t>1</a:t>
                      </a:r>
                      <a:r>
                        <a:rPr kumimoji="1" lang="ja-JP" altLang="en-US" sz="1600" b="0" dirty="0">
                          <a:solidFill>
                            <a:schemeClr val="bg1"/>
                          </a:solidFill>
                          <a:latin typeface="Meiryo UI" panose="020B0604030504040204" pitchFamily="50" charset="-128"/>
                          <a:ea typeface="Meiryo UI" panose="020B0604030504040204" pitchFamily="50" charset="-128"/>
                        </a:rPr>
                        <a:t>年での修了者数）</a:t>
                      </a:r>
                    </a:p>
                  </a:txBody>
                  <a:tcPr marL="91438" marR="91438" marT="45669" marB="45669" anchor="ctr">
                    <a:solidFill>
                      <a:srgbClr val="002060"/>
                    </a:solidFill>
                  </a:tcPr>
                </a:tc>
                <a:extLst>
                  <a:ext uri="{0D108BD9-81ED-4DB2-BD59-A6C34878D82A}">
                    <a16:rowId xmlns:a16="http://schemas.microsoft.com/office/drawing/2014/main" val="10000"/>
                  </a:ext>
                </a:extLst>
              </a:tr>
              <a:tr h="539496">
                <a:tc>
                  <a:txBody>
                    <a:bodyPr/>
                    <a:lstStyle/>
                    <a:p>
                      <a:pPr algn="ctr"/>
                      <a:r>
                        <a:rPr kumimoji="1" lang="ja-JP" altLang="en-US" sz="1800" b="0" dirty="0">
                          <a:latin typeface="Meiryo UI" panose="020B0604030504040204" pitchFamily="50" charset="-128"/>
                          <a:ea typeface="Meiryo UI" panose="020B0604030504040204" pitchFamily="50" charset="-128"/>
                        </a:rPr>
                        <a:t>システム情報工学</a:t>
                      </a:r>
                    </a:p>
                  </a:txBody>
                  <a:tcPr marL="91438" marR="91438" marT="45669" marB="45669" anchor="ctr"/>
                </a:tc>
                <a:tc>
                  <a:txBody>
                    <a:bodyPr/>
                    <a:lstStyle/>
                    <a:p>
                      <a:pPr algn="ctr"/>
                      <a:r>
                        <a:rPr kumimoji="1" lang="en-US" altLang="ja-JP" sz="1800" b="0" dirty="0">
                          <a:latin typeface="Meiryo UI" panose="020B0604030504040204" pitchFamily="50" charset="-128"/>
                          <a:ea typeface="Meiryo UI" panose="020B0604030504040204" pitchFamily="50" charset="-128"/>
                        </a:rPr>
                        <a:t>  180</a:t>
                      </a:r>
                      <a:endParaRPr kumimoji="1" lang="ja-JP" altLang="en-US" sz="1800" b="0" dirty="0">
                        <a:latin typeface="Meiryo UI" panose="020B0604030504040204" pitchFamily="50" charset="-128"/>
                        <a:ea typeface="Meiryo UI" panose="020B0604030504040204" pitchFamily="50" charset="-128"/>
                      </a:endParaRPr>
                    </a:p>
                  </a:txBody>
                  <a:tcPr marL="91438" marR="91438" marT="45669" marB="45669" anchor="ctr"/>
                </a:tc>
                <a:tc>
                  <a:txBody>
                    <a:bodyPr/>
                    <a:lstStyle/>
                    <a:p>
                      <a:pPr algn="ctr"/>
                      <a:r>
                        <a:rPr kumimoji="1" lang="en-US" altLang="ja-JP" sz="1800" b="0" dirty="0">
                          <a:latin typeface="Meiryo UI" panose="020B0604030504040204" pitchFamily="50" charset="-128"/>
                          <a:ea typeface="Meiryo UI" panose="020B0604030504040204" pitchFamily="50" charset="-128"/>
                        </a:rPr>
                        <a:t>  167</a:t>
                      </a:r>
                      <a:r>
                        <a:rPr kumimoji="1" lang="ja-JP" altLang="en-US" sz="1800" b="0" dirty="0">
                          <a:latin typeface="Meiryo UI" panose="020B0604030504040204" pitchFamily="50" charset="-128"/>
                          <a:ea typeface="Meiryo UI" panose="020B0604030504040204" pitchFamily="50" charset="-128"/>
                        </a:rPr>
                        <a:t>　（ </a:t>
                      </a:r>
                      <a:r>
                        <a:rPr kumimoji="1" lang="en-US" altLang="ja-JP" sz="1800" b="0" dirty="0">
                          <a:latin typeface="Meiryo UI" panose="020B0604030504040204" pitchFamily="50" charset="-128"/>
                          <a:ea typeface="Meiryo UI" panose="020B0604030504040204" pitchFamily="50" charset="-128"/>
                        </a:rPr>
                        <a:t>142</a:t>
                      </a:r>
                      <a:r>
                        <a:rPr kumimoji="1" lang="ja-JP" altLang="en-US" sz="1800" b="0" baseline="0" dirty="0">
                          <a:latin typeface="Meiryo UI" panose="020B0604030504040204" pitchFamily="50" charset="-128"/>
                          <a:ea typeface="Meiryo UI" panose="020B0604030504040204" pitchFamily="50" charset="-128"/>
                        </a:rPr>
                        <a:t> </a:t>
                      </a:r>
                      <a:r>
                        <a:rPr kumimoji="1" lang="ja-JP" altLang="en-US" sz="1800" b="0" dirty="0">
                          <a:latin typeface="Meiryo UI" panose="020B0604030504040204" pitchFamily="50" charset="-128"/>
                          <a:ea typeface="Meiryo UI" panose="020B0604030504040204" pitchFamily="50" charset="-128"/>
                        </a:rPr>
                        <a:t>）</a:t>
                      </a:r>
                    </a:p>
                  </a:txBody>
                  <a:tcPr marL="91438" marR="91438" marT="45669" marB="45669" anchor="ctr"/>
                </a:tc>
                <a:extLst>
                  <a:ext uri="{0D108BD9-81ED-4DB2-BD59-A6C34878D82A}">
                    <a16:rowId xmlns:a16="http://schemas.microsoft.com/office/drawing/2014/main" val="10003"/>
                  </a:ext>
                </a:extLst>
              </a:tr>
            </a:tbl>
          </a:graphicData>
        </a:graphic>
      </p:graphicFrame>
      <p:sp>
        <p:nvSpPr>
          <p:cNvPr id="8" name="正方形/長方形 7">
            <a:extLst>
              <a:ext uri="{FF2B5EF4-FFF2-40B4-BE49-F238E27FC236}">
                <a16:creationId xmlns:a16="http://schemas.microsoft.com/office/drawing/2014/main" id="{AC05D4F4-9BB2-4E92-904A-FDC40C02EF5A}"/>
              </a:ext>
            </a:extLst>
          </p:cNvPr>
          <p:cNvSpPr/>
          <p:nvPr/>
        </p:nvSpPr>
        <p:spPr>
          <a:xfrm>
            <a:off x="1856565" y="3502153"/>
            <a:ext cx="5430869" cy="2688336"/>
          </a:xfrm>
          <a:prstGeom prst="rect">
            <a:avLst/>
          </a:prstGeom>
          <a:noFill/>
          <a:ln w="25400" cap="flat" cmpd="sng" algn="ctr">
            <a:solidFill>
              <a:srgbClr val="4F81BD"/>
            </a:solid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8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en-US" altLang="ja-JP" sz="18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2023</a:t>
            </a:r>
            <a:r>
              <a:rPr kumimoji="1" lang="ja-JP" altLang="en-US" sz="18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年度履修者数</a:t>
            </a:r>
            <a:r>
              <a:rPr kumimoji="1" lang="ja-JP" altLang="en-US" sz="1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en-US" altLang="ja-JP" sz="1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22</a:t>
            </a:r>
            <a:r>
              <a:rPr kumimoji="1" lang="ja-JP" altLang="en-US" sz="1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名</a:t>
            </a:r>
            <a:endParaRPr kumimoji="1" lang="en-US" altLang="ja-JP" sz="1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defTabSz="914400" eaLnBrk="1" fontAlgn="base" latinLnBrk="0" hangingPunct="1">
              <a:lnSpc>
                <a:spcPct val="100000"/>
              </a:lnSpc>
              <a:spcBef>
                <a:spcPts val="600"/>
              </a:spcBef>
              <a:spcAft>
                <a:spcPct val="0"/>
              </a:spcAft>
              <a:buClrTx/>
              <a:buSzTx/>
              <a:buFontTx/>
              <a:buNone/>
              <a:tabLst/>
              <a:defRPr/>
            </a:pPr>
            <a:r>
              <a:rPr kumimoji="1" lang="ja-JP" altLang="en-US" sz="2000" b="0" i="0" u="none" strike="noStrike" kern="0" cap="none" spc="0" normalizeH="0" baseline="0" noProof="0" dirty="0">
                <a:ln>
                  <a:noFill/>
                </a:ln>
                <a:solidFill>
                  <a:srgbClr val="4BACC6"/>
                </a:solidFill>
                <a:effectLst/>
                <a:uLnTx/>
                <a:uFillTx/>
                <a:latin typeface="メイリオ" panose="020B0604030504040204" pitchFamily="50" charset="-128"/>
                <a:ea typeface="メイリオ" panose="020B0604030504040204" pitchFamily="50" charset="-128"/>
              </a:rPr>
              <a:t>　　■ </a:t>
            </a: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社会工学：</a:t>
            </a:r>
            <a:r>
              <a:rPr kumimoji="1" lang="en-US" altLang="ja-JP" sz="2000" b="0" i="0" u="none" strike="noStrike" kern="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rPr>
              <a:t>3</a:t>
            </a: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名</a:t>
            </a:r>
            <a:endParaRPr kumimoji="1" lang="en-US" altLang="ja-JP"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defTabSz="914400" eaLnBrk="1" fontAlgn="base" latinLnBrk="0" hangingPunct="1">
              <a:lnSpc>
                <a:spcPct val="100000"/>
              </a:lnSpc>
              <a:spcBef>
                <a:spcPts val="600"/>
              </a:spcBef>
              <a:spcAft>
                <a:spcPct val="0"/>
              </a:spcAft>
              <a:buClrTx/>
              <a:buSzTx/>
              <a:buFontTx/>
              <a:buNone/>
              <a:tabLst/>
              <a:defRPr/>
            </a:pP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2000" b="0" i="0" u="none" strike="noStrike" kern="0" cap="none" spc="0" normalizeH="0" baseline="0" noProof="0" dirty="0">
                <a:ln>
                  <a:noFill/>
                </a:ln>
                <a:solidFill>
                  <a:srgbClr val="4BACC6"/>
                </a:solidFill>
                <a:effectLst/>
                <a:uLnTx/>
                <a:uFillTx/>
                <a:latin typeface="メイリオ" panose="020B0604030504040204" pitchFamily="50" charset="-128"/>
                <a:ea typeface="メイリオ" panose="020B0604030504040204" pitchFamily="50" charset="-128"/>
              </a:rPr>
              <a:t> </a:t>
            </a:r>
            <a:r>
              <a:rPr kumimoji="1" lang="ja-JP" altLang="en-US" sz="2000" b="0" i="0" u="none" strike="noStrike" kern="0" cap="none" spc="0" normalizeH="0" baseline="0" noProof="0" dirty="0">
                <a:ln>
                  <a:noFill/>
                </a:ln>
                <a:solidFill>
                  <a:srgbClr val="00B050"/>
                </a:solidFill>
                <a:effectLst/>
                <a:uLnTx/>
                <a:uFillTx/>
                <a:latin typeface="メイリオ" panose="020B0604030504040204" pitchFamily="50" charset="-128"/>
                <a:ea typeface="メイリオ" panose="020B0604030504040204" pitchFamily="50" charset="-128"/>
              </a:rPr>
              <a:t>■</a:t>
            </a:r>
            <a:r>
              <a:rPr kumimoji="1" lang="ja-JP" altLang="en-US" sz="2000" kern="0" dirty="0">
                <a:solidFill>
                  <a:prstClr val="black"/>
                </a:solidFill>
                <a:latin typeface="メイリオ" panose="020B0604030504040204" pitchFamily="50" charset="-128"/>
                <a:ea typeface="メイリオ" panose="020B0604030504040204" pitchFamily="50" charset="-128"/>
              </a:rPr>
              <a:t>リスク・レジリエンス工学：</a:t>
            </a:r>
            <a:r>
              <a:rPr kumimoji="1" lang="en-US" altLang="ja-JP" sz="2000" kern="0" dirty="0">
                <a:solidFill>
                  <a:prstClr val="black"/>
                </a:solidFill>
                <a:latin typeface="メイリオ" panose="020B0604030504040204" pitchFamily="50" charset="-128"/>
                <a:ea typeface="メイリオ" panose="020B0604030504040204" pitchFamily="50" charset="-128"/>
              </a:rPr>
              <a:t>4</a:t>
            </a:r>
            <a:r>
              <a:rPr kumimoji="1" lang="ja-JP" altLang="en-US" sz="2000" kern="0" dirty="0">
                <a:solidFill>
                  <a:prstClr val="black"/>
                </a:solidFill>
                <a:latin typeface="メイリオ" panose="020B0604030504040204" pitchFamily="50" charset="-128"/>
                <a:ea typeface="メイリオ" panose="020B0604030504040204" pitchFamily="50" charset="-128"/>
              </a:rPr>
              <a:t>名</a:t>
            </a:r>
            <a:endParaRPr kumimoji="1" lang="en-US" altLang="ja-JP"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defTabSz="914400" eaLnBrk="1" fontAlgn="base" latinLnBrk="0" hangingPunct="1">
              <a:lnSpc>
                <a:spcPct val="100000"/>
              </a:lnSpc>
              <a:spcBef>
                <a:spcPts val="600"/>
              </a:spcBef>
              <a:spcAft>
                <a:spcPct val="0"/>
              </a:spcAft>
              <a:buClrTx/>
              <a:buSzTx/>
              <a:buFontTx/>
              <a:buNone/>
              <a:tabLst/>
              <a:defRPr/>
            </a:pPr>
            <a:r>
              <a:rPr kumimoji="1" lang="ja-JP" altLang="en-US" sz="2000" b="0" i="0" u="none" strike="noStrike" kern="0" cap="none" spc="0" normalizeH="0" baseline="0" noProof="0" dirty="0">
                <a:ln>
                  <a:noFill/>
                </a:ln>
                <a:solidFill>
                  <a:srgbClr val="9BBB59"/>
                </a:solidFill>
                <a:effectLst/>
                <a:uLnTx/>
                <a:uFillTx/>
                <a:latin typeface="メイリオ" panose="020B0604030504040204" pitchFamily="50" charset="-128"/>
                <a:ea typeface="メイリオ" panose="020B0604030504040204" pitchFamily="50" charset="-128"/>
              </a:rPr>
              <a:t>　</a:t>
            </a: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2000" b="0" i="0" u="none" strike="noStrike" kern="0" cap="none" spc="0" normalizeH="0" baseline="0" noProof="0" dirty="0">
                <a:ln>
                  <a:noFill/>
                </a:ln>
                <a:solidFill>
                  <a:srgbClr val="FFFF00"/>
                </a:solidFill>
                <a:effectLst/>
                <a:uLnTx/>
                <a:uFillTx/>
                <a:latin typeface="メイリオ" panose="020B0604030504040204" pitchFamily="50" charset="-128"/>
                <a:ea typeface="メイリオ" panose="020B0604030504040204" pitchFamily="50" charset="-128"/>
              </a:rPr>
              <a:t>■ </a:t>
            </a: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情報理工：</a:t>
            </a:r>
            <a:r>
              <a:rPr kumimoji="1" lang="en-US" altLang="ja-JP"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8</a:t>
            </a: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名</a:t>
            </a:r>
            <a:endParaRPr kumimoji="1" lang="en-US" altLang="ja-JP"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defTabSz="914400" fontAlgn="base">
              <a:spcBef>
                <a:spcPts val="600"/>
              </a:spcBef>
              <a:spcAft>
                <a:spcPct val="0"/>
              </a:spcAft>
              <a:defRPr/>
            </a:pPr>
            <a:r>
              <a:rPr kumimoji="1" lang="ja-JP" altLang="en-US" sz="2000" kern="0" dirty="0">
                <a:solidFill>
                  <a:srgbClr val="FFFF00"/>
                </a:solidFill>
                <a:latin typeface="メイリオ" panose="020B0604030504040204" pitchFamily="50" charset="-128"/>
                <a:ea typeface="メイリオ" panose="020B0604030504040204" pitchFamily="50" charset="-128"/>
              </a:rPr>
              <a:t>　　</a:t>
            </a:r>
            <a:r>
              <a:rPr kumimoji="1" lang="ja-JP" altLang="en-US" sz="2000" kern="0" dirty="0">
                <a:solidFill>
                  <a:schemeClr val="accent3"/>
                </a:solidFill>
                <a:latin typeface="メイリオ" panose="020B0604030504040204" pitchFamily="50" charset="-128"/>
                <a:ea typeface="メイリオ" panose="020B0604030504040204" pitchFamily="50" charset="-128"/>
              </a:rPr>
              <a:t>■</a:t>
            </a:r>
            <a:r>
              <a:rPr kumimoji="1" lang="ja-JP" altLang="en-US" sz="2000" b="0" i="0" u="none" strike="noStrike" kern="0" cap="none" spc="0" normalizeH="0" baseline="0" noProof="0" dirty="0">
                <a:ln>
                  <a:noFill/>
                </a:ln>
                <a:solidFill>
                  <a:srgbClr val="FFFF00"/>
                </a:solidFill>
                <a:effectLst/>
                <a:uLnTx/>
                <a:uFillTx/>
                <a:latin typeface="メイリオ" panose="020B0604030504040204" pitchFamily="50" charset="-128"/>
                <a:ea typeface="メイリオ" panose="020B0604030504040204" pitchFamily="50" charset="-128"/>
              </a:rPr>
              <a:t> </a:t>
            </a:r>
            <a:r>
              <a:rPr kumimoji="1" lang="ja-JP" altLang="en-US" sz="2000" b="0" i="0" u="none" strike="noStrike" kern="0" cap="none" spc="0" normalizeH="0" baseline="0" noProof="0" dirty="0">
                <a:ln>
                  <a:noFill/>
                </a:ln>
                <a:effectLst/>
                <a:uLnTx/>
                <a:uFillTx/>
                <a:latin typeface="メイリオ" panose="020B0604030504040204" pitchFamily="50" charset="-128"/>
                <a:ea typeface="メイリオ" panose="020B0604030504040204" pitchFamily="50" charset="-128"/>
              </a:rPr>
              <a:t>知能機能システム</a:t>
            </a: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en-US" altLang="ja-JP"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3</a:t>
            </a: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名</a:t>
            </a:r>
            <a:endParaRPr kumimoji="1" lang="en-US" altLang="ja-JP"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lvl="0" defTabSz="914400" fontAlgn="base">
              <a:spcBef>
                <a:spcPts val="600"/>
              </a:spcBef>
              <a:spcAft>
                <a:spcPct val="0"/>
              </a:spcAft>
              <a:defRPr/>
            </a:pP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2000" b="0" i="0" u="none" strike="noStrike" kern="0" cap="none" spc="0" normalizeH="0" baseline="0" noProof="0" dirty="0">
                <a:ln>
                  <a:noFill/>
                </a:ln>
                <a:solidFill>
                  <a:srgbClr val="1F497D">
                    <a:lumMod val="75000"/>
                  </a:srgbClr>
                </a:solidFill>
                <a:effectLst/>
                <a:uLnTx/>
                <a:uFillTx/>
                <a:latin typeface="メイリオ" panose="020B0604030504040204" pitchFamily="50" charset="-128"/>
                <a:ea typeface="メイリオ" panose="020B0604030504040204" pitchFamily="50" charset="-128"/>
              </a:rPr>
              <a:t>■ </a:t>
            </a: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構造エネルギー工学：</a:t>
            </a:r>
            <a:r>
              <a:rPr kumimoji="1" lang="en-US" altLang="ja-JP"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4</a:t>
            </a:r>
            <a:r>
              <a:rPr kumimoji="1"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名</a:t>
            </a:r>
            <a:endParaRPr kumimoji="1" lang="en-US" altLang="ja-JP"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pic>
        <p:nvPicPr>
          <p:cNvPr id="9" name="図 8">
            <a:extLst>
              <a:ext uri="{FF2B5EF4-FFF2-40B4-BE49-F238E27FC236}">
                <a16:creationId xmlns:a16="http://schemas.microsoft.com/office/drawing/2014/main" id="{162BFFE6-4078-4F36-94B8-ED6BA0AD9C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6560" y="6320416"/>
            <a:ext cx="2330769" cy="449975"/>
          </a:xfrm>
          <a:prstGeom prst="rect">
            <a:avLst/>
          </a:prstGeom>
        </p:spPr>
      </p:pic>
    </p:spTree>
    <p:extLst>
      <p:ext uri="{BB962C8B-B14F-4D97-AF65-F5344CB8AC3E}">
        <p14:creationId xmlns:p14="http://schemas.microsoft.com/office/powerpoint/2010/main" val="1114200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602981-E6E9-468C-86BA-C90D9CC2EE4F}"/>
              </a:ext>
            </a:extLst>
          </p:cNvPr>
          <p:cNvSpPr>
            <a:spLocks noGrp="1"/>
          </p:cNvSpPr>
          <p:nvPr>
            <p:ph type="title"/>
          </p:nvPr>
        </p:nvSpPr>
        <p:spPr>
          <a:xfrm>
            <a:off x="1044045" y="594361"/>
            <a:ext cx="7704667" cy="950975"/>
          </a:xfrm>
        </p:spPr>
        <p:txBody>
          <a:bodyPr>
            <a:normAutofit/>
          </a:bodyPr>
          <a:lstStyle/>
          <a:p>
            <a:r>
              <a:rPr kumimoji="1" lang="ja-JP" altLang="en-US" sz="3600" dirty="0">
                <a:latin typeface="メイリオ" panose="020B0604030504040204" pitchFamily="50" charset="-128"/>
                <a:ea typeface="メイリオ" panose="020B0604030504040204" pitchFamily="50" charset="-128"/>
              </a:rPr>
              <a:t>関連</a:t>
            </a:r>
            <a:r>
              <a:rPr kumimoji="1" lang="en-US" altLang="ja-JP" sz="3600" dirty="0">
                <a:latin typeface="メイリオ" panose="020B0604030504040204" pitchFamily="50" charset="-128"/>
                <a:ea typeface="メイリオ" panose="020B0604030504040204" pitchFamily="50" charset="-128"/>
              </a:rPr>
              <a:t>WEB</a:t>
            </a:r>
            <a:r>
              <a:rPr kumimoji="1" lang="ja-JP" altLang="en-US" sz="3600" dirty="0">
                <a:latin typeface="メイリオ" panose="020B0604030504040204" pitchFamily="50" charset="-128"/>
                <a:ea typeface="メイリオ" panose="020B0604030504040204" pitchFamily="50" charset="-128"/>
              </a:rPr>
              <a:t>サイト</a:t>
            </a:r>
          </a:p>
        </p:txBody>
      </p:sp>
      <p:sp>
        <p:nvSpPr>
          <p:cNvPr id="4" name="Rectangle 3">
            <a:extLst>
              <a:ext uri="{FF2B5EF4-FFF2-40B4-BE49-F238E27FC236}">
                <a16:creationId xmlns:a16="http://schemas.microsoft.com/office/drawing/2014/main" id="{64D53CE2-049D-4D01-87B5-D119DA61DA9B}"/>
              </a:ext>
            </a:extLst>
          </p:cNvPr>
          <p:cNvSpPr txBox="1">
            <a:spLocks noChangeArrowheads="1"/>
          </p:cNvSpPr>
          <p:nvPr/>
        </p:nvSpPr>
        <p:spPr>
          <a:xfrm>
            <a:off x="1044044" y="1545336"/>
            <a:ext cx="7704667" cy="4378384"/>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a:defRPr/>
            </a:pPr>
            <a:r>
              <a:rPr lang="ja-JP" altLang="en-US" dirty="0">
                <a:latin typeface="メイリオ" panose="020B0604030504040204" pitchFamily="50" charset="-128"/>
                <a:ea typeface="メイリオ" panose="020B0604030504040204" pitchFamily="50" charset="-128"/>
              </a:rPr>
              <a:t>早期修了プログラムホームページ</a:t>
            </a:r>
            <a:br>
              <a:rPr lang="en-US" altLang="ja-JP" dirty="0">
                <a:latin typeface="メイリオ" panose="020B0604030504040204" pitchFamily="50" charset="-128"/>
                <a:ea typeface="メイリオ" panose="020B0604030504040204" pitchFamily="50" charset="-128"/>
              </a:rPr>
            </a:br>
            <a:r>
              <a:rPr lang="en-US" altLang="ja-JP" sz="2000" u="sng" dirty="0">
                <a:solidFill>
                  <a:srgbClr val="0000FF"/>
                </a:solidFill>
                <a:latin typeface="メイリオ" panose="020B0604030504040204" pitchFamily="50" charset="-128"/>
                <a:ea typeface="メイリオ" panose="020B0604030504040204" pitchFamily="50" charset="-128"/>
                <a:hlinkClick r:id="rId2"/>
              </a:rPr>
              <a:t>https://www.souki.tsukuba.ac.jp/</a:t>
            </a:r>
            <a:br>
              <a:rPr lang="en-US" altLang="ja-JP" sz="2000" dirty="0">
                <a:latin typeface="メイリオ" panose="020B0604030504040204" pitchFamily="50" charset="-128"/>
                <a:ea typeface="メイリオ" panose="020B0604030504040204" pitchFamily="50" charset="-128"/>
              </a:rPr>
            </a:br>
            <a:r>
              <a:rPr lang="en-US" altLang="ja-JP" sz="2000" u="sng" dirty="0">
                <a:solidFill>
                  <a:srgbClr val="0000FF"/>
                </a:solidFill>
                <a:latin typeface="メイリオ" panose="020B0604030504040204" pitchFamily="50" charset="-128"/>
                <a:ea typeface="メイリオ" panose="020B0604030504040204" pitchFamily="50" charset="-128"/>
                <a:hlinkClick r:id="rId3"/>
              </a:rPr>
              <a:t>https://www.sie.tsukuba.ac.jp/souki</a:t>
            </a:r>
            <a:r>
              <a:rPr lang="en-US" altLang="ja-JP" sz="2000" u="sng" dirty="0">
                <a:solidFill>
                  <a:srgbClr val="0000FF"/>
                </a:solidFill>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研究群</a:t>
            </a:r>
            <a:r>
              <a:rPr lang="en-US" altLang="ja-JP" sz="2000" dirty="0">
                <a:latin typeface="メイリオ" panose="020B0604030504040204" pitchFamily="50" charset="-128"/>
                <a:ea typeface="メイリオ" panose="020B0604030504040204" pitchFamily="50" charset="-128"/>
              </a:rPr>
              <a:t>HP)</a:t>
            </a:r>
            <a:br>
              <a:rPr lang="en-US" altLang="ja-JP" sz="2000" dirty="0">
                <a:latin typeface="メイリオ" panose="020B0604030504040204" pitchFamily="50" charset="-128"/>
                <a:ea typeface="メイリオ" panose="020B0604030504040204" pitchFamily="50" charset="-128"/>
              </a:rPr>
            </a:br>
            <a:endParaRPr lang="ja-JP" altLang="en-US" sz="1600" dirty="0">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学生募集要項ウェブサイト</a:t>
            </a:r>
            <a:br>
              <a:rPr lang="en-US" altLang="ja-JP" dirty="0">
                <a:latin typeface="メイリオ" panose="020B0604030504040204" pitchFamily="50" charset="-128"/>
                <a:ea typeface="メイリオ" panose="020B0604030504040204" pitchFamily="50" charset="-128"/>
              </a:rPr>
            </a:br>
            <a:r>
              <a:rPr lang="en-US" altLang="ja-JP" sz="2000" u="sng" dirty="0">
                <a:solidFill>
                  <a:srgbClr val="0000FF"/>
                </a:solidFill>
                <a:latin typeface="メイリオ" panose="020B0604030504040204" pitchFamily="50" charset="-128"/>
                <a:ea typeface="メイリオ" panose="020B0604030504040204" pitchFamily="50" charset="-128"/>
                <a:hlinkClick r:id="rId4"/>
              </a:rPr>
              <a:t>https://www.ap-graduate.tsukuba.ac.jp/</a:t>
            </a:r>
            <a:r>
              <a:rPr lang="en-US" altLang="ja-JP" sz="2000" u="sng" dirty="0">
                <a:solidFill>
                  <a:srgbClr val="0000FF"/>
                </a:solidFill>
                <a:latin typeface="メイリオ" panose="020B0604030504040204" pitchFamily="50" charset="-128"/>
                <a:ea typeface="メイリオ" panose="020B0604030504040204" pitchFamily="50" charset="-128"/>
              </a:rPr>
              <a:t> </a:t>
            </a:r>
            <a:br>
              <a:rPr lang="en-US" altLang="ja-JP" sz="2400" u="sng" dirty="0">
                <a:solidFill>
                  <a:srgbClr val="0000FF"/>
                </a:solidFill>
                <a:latin typeface="メイリオ" panose="020B0604030504040204" pitchFamily="50" charset="-128"/>
                <a:ea typeface="メイリオ" panose="020B0604030504040204" pitchFamily="50" charset="-128"/>
              </a:rPr>
            </a:br>
            <a:endParaRPr lang="ja-JP" altLang="en-US" sz="2400" u="sng" dirty="0">
              <a:solidFill>
                <a:srgbClr val="0000FF"/>
              </a:solidFill>
              <a:latin typeface="メイリオ" panose="020B0604030504040204" pitchFamily="50" charset="-128"/>
              <a:ea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rPr>
              <a:t>入試情報（大学院）</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筑波大学ホームページ</a:t>
            </a:r>
            <a:br>
              <a:rPr lang="en-US" altLang="ja-JP" dirty="0">
                <a:latin typeface="メイリオ" panose="020B0604030504040204" pitchFamily="50" charset="-128"/>
                <a:ea typeface="メイリオ" panose="020B0604030504040204" pitchFamily="50" charset="-128"/>
              </a:rPr>
            </a:br>
            <a:r>
              <a:rPr lang="en-US" altLang="ja-JP" sz="1800" u="sng" dirty="0">
                <a:solidFill>
                  <a:srgbClr val="0000FF"/>
                </a:solidFill>
                <a:latin typeface="メイリオ" panose="020B0604030504040204" pitchFamily="50" charset="-128"/>
                <a:ea typeface="メイリオ" panose="020B0604030504040204" pitchFamily="50" charset="-128"/>
                <a:hlinkClick r:id="rId5"/>
              </a:rPr>
              <a:t>https://www.tsukuba.ac.jp/admission/graduate-overview/</a:t>
            </a:r>
            <a:r>
              <a:rPr lang="en-US" altLang="ja-JP" sz="1800" u="sng" dirty="0">
                <a:solidFill>
                  <a:srgbClr val="0000FF"/>
                </a:solidFill>
                <a:latin typeface="メイリオ" panose="020B0604030504040204" pitchFamily="50" charset="-128"/>
                <a:ea typeface="メイリオ" panose="020B0604030504040204" pitchFamily="50" charset="-128"/>
              </a:rPr>
              <a:t> </a:t>
            </a:r>
          </a:p>
          <a:p>
            <a:pPr marL="0" indent="0">
              <a:buFont typeface="Wingdings" panose="05000000000000000000" pitchFamily="2" charset="2"/>
              <a:buNone/>
              <a:defRPr/>
            </a:pPr>
            <a:endParaRPr lang="en-US" altLang="ja-JP" sz="1600" dirty="0">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3B052BDF-4EB1-418F-8509-4165D1844B5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3046002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F0895E-BAD9-4C11-A41D-B533C6FDF476}"/>
              </a:ext>
            </a:extLst>
          </p:cNvPr>
          <p:cNvSpPr>
            <a:spLocks noGrp="1"/>
          </p:cNvSpPr>
          <p:nvPr>
            <p:ph type="title"/>
          </p:nvPr>
        </p:nvSpPr>
        <p:spPr>
          <a:xfrm>
            <a:off x="982133" y="457201"/>
            <a:ext cx="7704667" cy="1097279"/>
          </a:xfrm>
        </p:spPr>
        <p:txBody>
          <a:bodyPr/>
          <a:lstStyle/>
          <a:p>
            <a:r>
              <a:rPr kumimoji="1" lang="ja-JP" altLang="en-US" dirty="0">
                <a:latin typeface="メイリオ" panose="020B0604030504040204" pitchFamily="50" charset="-128"/>
                <a:ea typeface="メイリオ" panose="020B0604030504040204" pitchFamily="50" charset="-128"/>
              </a:rPr>
              <a:t>早期修了プログラムとは？</a:t>
            </a:r>
          </a:p>
        </p:txBody>
      </p:sp>
      <p:sp>
        <p:nvSpPr>
          <p:cNvPr id="4" name="Rectangle 3">
            <a:extLst>
              <a:ext uri="{FF2B5EF4-FFF2-40B4-BE49-F238E27FC236}">
                <a16:creationId xmlns:a16="http://schemas.microsoft.com/office/drawing/2014/main" id="{2B75079D-896C-4D0B-AEE9-BE9C9C60F258}"/>
              </a:ext>
            </a:extLst>
          </p:cNvPr>
          <p:cNvSpPr txBox="1">
            <a:spLocks noChangeArrowheads="1"/>
          </p:cNvSpPr>
          <p:nvPr/>
        </p:nvSpPr>
        <p:spPr>
          <a:xfrm>
            <a:off x="1097280" y="1604898"/>
            <a:ext cx="7772400" cy="4530725"/>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a:spcBef>
                <a:spcPts val="1200"/>
              </a:spcBef>
              <a:spcAft>
                <a:spcPts val="1200"/>
              </a:spcAft>
            </a:pPr>
            <a:r>
              <a:rPr lang="ja-JP" altLang="en-US" dirty="0">
                <a:latin typeface="メイリオ" panose="020B0604030504040204" pitchFamily="50" charset="-128"/>
                <a:ea typeface="メイリオ" panose="020B0604030504040204" pitchFamily="50" charset="-128"/>
              </a:rPr>
              <a:t>システム情報工学研究群は、頑張る</a:t>
            </a:r>
            <a:r>
              <a:rPr lang="ja-JP" altLang="en-US" dirty="0">
                <a:solidFill>
                  <a:schemeClr val="tx2"/>
                </a:solidFill>
                <a:latin typeface="メイリオ" panose="020B0604030504040204" pitchFamily="50" charset="-128"/>
                <a:ea typeface="メイリオ" panose="020B0604030504040204" pitchFamily="50" charset="-128"/>
              </a:rPr>
              <a:t>社会人</a:t>
            </a:r>
            <a:r>
              <a:rPr lang="ja-JP" altLang="en-US" dirty="0">
                <a:latin typeface="メイリオ" panose="020B0604030504040204" pitchFamily="50" charset="-128"/>
                <a:ea typeface="メイリオ" panose="020B0604030504040204" pitchFamily="50" charset="-128"/>
              </a:rPr>
              <a:t>を応援</a:t>
            </a:r>
          </a:p>
          <a:p>
            <a:pPr>
              <a:spcBef>
                <a:spcPts val="1200"/>
              </a:spcBef>
              <a:spcAft>
                <a:spcPts val="1200"/>
              </a:spcAft>
            </a:pPr>
            <a:r>
              <a:rPr lang="ja-JP" altLang="en-US" dirty="0">
                <a:latin typeface="メイリオ" panose="020B0604030504040204" pitchFamily="50" charset="-128"/>
                <a:ea typeface="メイリオ" panose="020B0604030504040204" pitchFamily="50" charset="-128"/>
              </a:rPr>
              <a:t>一定の学術的蓄積などがある社会人を対象に、　　最短</a:t>
            </a:r>
            <a:r>
              <a:rPr lang="en-US" altLang="ja-JP" dirty="0">
                <a:latin typeface="メイリオ" panose="020B0604030504040204" pitchFamily="50" charset="-128"/>
                <a:ea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rPr>
              <a:t>年で博士号（課程博士）を授与</a:t>
            </a:r>
            <a:endParaRPr lang="en-US" altLang="ja-JP" dirty="0">
              <a:latin typeface="メイリオ" panose="020B0604030504040204" pitchFamily="50" charset="-128"/>
              <a:ea typeface="メイリオ" panose="020B0604030504040204" pitchFamily="50" charset="-128"/>
            </a:endParaRPr>
          </a:p>
          <a:p>
            <a:pPr>
              <a:spcBef>
                <a:spcPts val="1200"/>
              </a:spcBef>
              <a:spcAft>
                <a:spcPts val="1200"/>
              </a:spcAft>
            </a:pPr>
            <a:r>
              <a:rPr lang="ja-JP" altLang="en-US" dirty="0">
                <a:latin typeface="メイリオ" panose="020B0604030504040204" pitchFamily="50" charset="-128"/>
                <a:ea typeface="メイリオ" panose="020B0604030504040204" pitchFamily="50" charset="-128"/>
              </a:rPr>
              <a:t>博士後期課程に在籍し、研究指導を受けながら</a:t>
            </a:r>
            <a:r>
              <a:rPr lang="ja-JP" altLang="en-US" u="sng" dirty="0">
                <a:solidFill>
                  <a:srgbClr val="FF0000"/>
                </a:solidFill>
                <a:latin typeface="メイリオ" panose="020B0604030504040204" pitchFamily="50" charset="-128"/>
                <a:ea typeface="メイリオ" panose="020B0604030504040204" pitchFamily="50" charset="-128"/>
              </a:rPr>
              <a:t>社会人としての研究業績をベースに論文を執筆</a:t>
            </a:r>
          </a:p>
          <a:p>
            <a:pPr>
              <a:spcBef>
                <a:spcPts val="1200"/>
              </a:spcBef>
              <a:spcAft>
                <a:spcPts val="1200"/>
              </a:spcAft>
            </a:pPr>
            <a:r>
              <a:rPr lang="ja-JP" altLang="en-US" dirty="0">
                <a:latin typeface="メイリオ" panose="020B0604030504040204" pitchFamily="50" charset="-128"/>
                <a:ea typeface="メイリオ" panose="020B0604030504040204" pitchFamily="50" charset="-128"/>
              </a:rPr>
              <a:t>達成度評価システムによって、</a:t>
            </a:r>
            <a:r>
              <a:rPr lang="ja-JP" altLang="en-US" u="sng" dirty="0">
                <a:latin typeface="メイリオ" panose="020B0604030504040204" pitchFamily="50" charset="-128"/>
                <a:ea typeface="メイリオ" panose="020B0604030504040204" pitchFamily="50" charset="-128"/>
              </a:rPr>
              <a:t>学位授与までのプロセスを適正に遂行</a:t>
            </a:r>
            <a:r>
              <a:rPr lang="ja-JP" altLang="en-US" dirty="0">
                <a:solidFill>
                  <a:srgbClr val="FF0000"/>
                </a:solidFill>
                <a:latin typeface="メイリオ" panose="020B0604030504040204" pitchFamily="50" charset="-128"/>
                <a:ea typeface="メイリオ" panose="020B0604030504040204" pitchFamily="50" charset="-128"/>
              </a:rPr>
              <a:t>（学位の質の保証）</a:t>
            </a:r>
          </a:p>
        </p:txBody>
      </p:sp>
      <p:pic>
        <p:nvPicPr>
          <p:cNvPr id="5" name="図 4">
            <a:extLst>
              <a:ext uri="{FF2B5EF4-FFF2-40B4-BE49-F238E27FC236}">
                <a16:creationId xmlns:a16="http://schemas.microsoft.com/office/drawing/2014/main" id="{66A6AE25-C18F-456C-B889-726F0A3D3D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1390305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CC4900-3CFF-4888-813B-478B5A8D8815}"/>
              </a:ext>
            </a:extLst>
          </p:cNvPr>
          <p:cNvSpPr>
            <a:spLocks noGrp="1"/>
          </p:cNvSpPr>
          <p:nvPr>
            <p:ph type="title"/>
          </p:nvPr>
        </p:nvSpPr>
        <p:spPr>
          <a:xfrm>
            <a:off x="982133" y="457201"/>
            <a:ext cx="7704667" cy="1033271"/>
          </a:xfrm>
        </p:spPr>
        <p:txBody>
          <a:bodyPr/>
          <a:lstStyle/>
          <a:p>
            <a:r>
              <a:rPr kumimoji="1" lang="ja-JP" altLang="en-US" dirty="0">
                <a:latin typeface="メイリオ" panose="020B0604030504040204" pitchFamily="50" charset="-128"/>
                <a:ea typeface="メイリオ" panose="020B0604030504040204" pitchFamily="50" charset="-128"/>
              </a:rPr>
              <a:t>本プログラムの特徴</a:t>
            </a:r>
          </a:p>
        </p:txBody>
      </p:sp>
      <p:sp>
        <p:nvSpPr>
          <p:cNvPr id="4" name="Rectangle 3">
            <a:extLst>
              <a:ext uri="{FF2B5EF4-FFF2-40B4-BE49-F238E27FC236}">
                <a16:creationId xmlns:a16="http://schemas.microsoft.com/office/drawing/2014/main" id="{6BA05A18-B0B1-477C-B724-1286CE9B14C4}"/>
              </a:ext>
            </a:extLst>
          </p:cNvPr>
          <p:cNvSpPr txBox="1">
            <a:spLocks noChangeArrowheads="1"/>
          </p:cNvSpPr>
          <p:nvPr/>
        </p:nvSpPr>
        <p:spPr>
          <a:xfrm>
            <a:off x="1088136" y="1554480"/>
            <a:ext cx="8055864" cy="448056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a:lstStyle>
          <a:p>
            <a:pPr>
              <a:spcBef>
                <a:spcPts val="1200"/>
              </a:spcBef>
              <a:spcAft>
                <a:spcPts val="1200"/>
              </a:spcAft>
            </a:pPr>
            <a:r>
              <a:rPr lang="ja-JP" altLang="en-US" dirty="0">
                <a:solidFill>
                  <a:srgbClr val="FF0000"/>
                </a:solidFill>
                <a:latin typeface="メイリオ" panose="020B0604030504040204" pitchFamily="50" charset="-128"/>
                <a:ea typeface="メイリオ" panose="020B0604030504040204" pitchFamily="50" charset="-128"/>
              </a:rPr>
              <a:t>博士取得のための基準とプロセスを明示</a:t>
            </a:r>
          </a:p>
          <a:p>
            <a:pPr>
              <a:spcBef>
                <a:spcPts val="1200"/>
              </a:spcBef>
              <a:spcAft>
                <a:spcPts val="1200"/>
              </a:spcAft>
            </a:pPr>
            <a:r>
              <a:rPr lang="ja-JP" altLang="en-US" dirty="0">
                <a:solidFill>
                  <a:srgbClr val="FF0000"/>
                </a:solidFill>
                <a:latin typeface="メイリオ" panose="020B0604030504040204" pitchFamily="50" charset="-128"/>
                <a:ea typeface="メイリオ" panose="020B0604030504040204" pitchFamily="50" charset="-128"/>
              </a:rPr>
              <a:t>社内業務での研究業績</a:t>
            </a:r>
            <a:r>
              <a:rPr lang="ja-JP" altLang="en-US" dirty="0">
                <a:latin typeface="メイリオ" panose="020B0604030504040204" pitchFamily="50" charset="-128"/>
                <a:ea typeface="メイリオ" panose="020B0604030504040204" pitchFamily="50" charset="-128"/>
              </a:rPr>
              <a:t>をベースに博士号取得を目指す</a:t>
            </a:r>
          </a:p>
          <a:p>
            <a:pPr>
              <a:spcBef>
                <a:spcPts val="1200"/>
              </a:spcBef>
              <a:spcAft>
                <a:spcPts val="1200"/>
              </a:spcAft>
            </a:pPr>
            <a:r>
              <a:rPr lang="ja-JP" altLang="en-US" dirty="0">
                <a:latin typeface="メイリオ" panose="020B0604030504040204" pitchFamily="50" charset="-128"/>
                <a:ea typeface="メイリオ" panose="020B0604030504040204" pitchFamily="50" charset="-128"/>
              </a:rPr>
              <a:t>達成度評価プロセスによりポイントを絞って学習</a:t>
            </a:r>
          </a:p>
          <a:p>
            <a:pPr>
              <a:spcBef>
                <a:spcPts val="1200"/>
              </a:spcBef>
              <a:spcAft>
                <a:spcPts val="1200"/>
              </a:spcAft>
            </a:pPr>
            <a:r>
              <a:rPr lang="ja-JP" altLang="en-US" dirty="0">
                <a:latin typeface="メイリオ" panose="020B0604030504040204" pitchFamily="50" charset="-128"/>
                <a:ea typeface="メイリオ" panose="020B0604030504040204" pitchFamily="50" charset="-128"/>
              </a:rPr>
              <a:t>社会人の</a:t>
            </a:r>
            <a:r>
              <a:rPr lang="en-US" altLang="ja-JP" dirty="0">
                <a:latin typeface="メイリオ" panose="020B0604030504040204" pitchFamily="50" charset="-128"/>
                <a:ea typeface="メイリオ" panose="020B0604030504040204" pitchFamily="50" charset="-128"/>
              </a:rPr>
              <a:t>3</a:t>
            </a:r>
            <a:r>
              <a:rPr lang="ja-JP" altLang="en-US" dirty="0">
                <a:latin typeface="メイリオ" panose="020B0604030504040204" pitchFamily="50" charset="-128"/>
                <a:ea typeface="メイリオ" panose="020B0604030504040204" pitchFamily="50" charset="-128"/>
              </a:rPr>
              <a:t>年は長いので息切れの場合も？</a:t>
            </a:r>
            <a:br>
              <a:rPr lang="en-US" altLang="ja-JP" dirty="0">
                <a:latin typeface="メイリオ" panose="020B0604030504040204" pitchFamily="50" charset="-128"/>
                <a:ea typeface="メイリオ" panose="020B0604030504040204" pitchFamily="50" charset="-128"/>
              </a:rPr>
            </a:br>
            <a:r>
              <a:rPr lang="ja-JP" altLang="en-US" dirty="0">
                <a:latin typeface="メイリオ" panose="020B0604030504040204" pitchFamily="50" charset="-128"/>
                <a:ea typeface="メイリオ" panose="020B0604030504040204" pitchFamily="50" charset="-128"/>
              </a:rPr>
              <a:t>本プログラムでは履修条件がそろったところで入学し、（大半が）一年間で博士取得</a:t>
            </a:r>
          </a:p>
          <a:p>
            <a:pPr>
              <a:spcBef>
                <a:spcPts val="1200"/>
              </a:spcBef>
              <a:spcAft>
                <a:spcPts val="1200"/>
              </a:spcAft>
            </a:pPr>
            <a:r>
              <a:rPr lang="ja-JP" altLang="en-US" dirty="0">
                <a:latin typeface="メイリオ" panose="020B0604030504040204" pitchFamily="50" charset="-128"/>
                <a:ea typeface="メイリオ" panose="020B0604030504040204" pitchFamily="50" charset="-128"/>
              </a:rPr>
              <a:t>在職、遠隔でも履修が可能</a:t>
            </a:r>
          </a:p>
        </p:txBody>
      </p:sp>
      <p:pic>
        <p:nvPicPr>
          <p:cNvPr id="5" name="図 4">
            <a:extLst>
              <a:ext uri="{FF2B5EF4-FFF2-40B4-BE49-F238E27FC236}">
                <a16:creationId xmlns:a16="http://schemas.microsoft.com/office/drawing/2014/main" id="{939C095C-51FC-4B3A-85F9-3EDD9F46B9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3287053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574734-49A4-4CE9-9B8E-F98879073288}"/>
              </a:ext>
            </a:extLst>
          </p:cNvPr>
          <p:cNvSpPr>
            <a:spLocks noGrp="1"/>
          </p:cNvSpPr>
          <p:nvPr>
            <p:ph type="title"/>
          </p:nvPr>
        </p:nvSpPr>
        <p:spPr>
          <a:xfrm>
            <a:off x="982133" y="292609"/>
            <a:ext cx="7870894" cy="1408199"/>
          </a:xfrm>
        </p:spPr>
        <p:txBody>
          <a:bodyPr>
            <a:normAutofit/>
          </a:bodyPr>
          <a:lstStyle/>
          <a:p>
            <a:r>
              <a:rPr lang="ja-JP" altLang="en-US" sz="3600" dirty="0">
                <a:latin typeface="メイリオ" panose="020B0604030504040204" pitchFamily="50" charset="-128"/>
                <a:ea typeface="メイリオ" panose="020B0604030504040204" pitchFamily="50" charset="-128"/>
              </a:rPr>
              <a:t>早期修了プログラムと</a:t>
            </a:r>
            <a:br>
              <a:rPr lang="en-US" altLang="ja-JP" sz="3600" dirty="0">
                <a:latin typeface="メイリオ" panose="020B0604030504040204" pitchFamily="50" charset="-128"/>
                <a:ea typeface="メイリオ" panose="020B0604030504040204" pitchFamily="50" charset="-128"/>
              </a:rPr>
            </a:br>
            <a:r>
              <a:rPr lang="ja-JP" altLang="en-US" sz="3600" dirty="0">
                <a:latin typeface="メイリオ" panose="020B0604030504040204" pitchFamily="50" charset="-128"/>
                <a:ea typeface="メイリオ" panose="020B0604030504040204" pitchFamily="50" charset="-128"/>
              </a:rPr>
              <a:t>課程博士、論文博士との違い</a:t>
            </a:r>
            <a:endParaRPr kumimoji="1" lang="ja-JP" altLang="en-US" sz="3600" dirty="0">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0FC42D51-1824-499E-BD02-2294E7A84D69}"/>
              </a:ext>
            </a:extLst>
          </p:cNvPr>
          <p:cNvGraphicFramePr>
            <a:graphicFrameLocks noGrp="1"/>
          </p:cNvGraphicFramePr>
          <p:nvPr>
            <p:extLst>
              <p:ext uri="{D42A27DB-BD31-4B8C-83A1-F6EECF244321}">
                <p14:modId xmlns:p14="http://schemas.microsoft.com/office/powerpoint/2010/main" val="1564101279"/>
              </p:ext>
            </p:extLst>
          </p:nvPr>
        </p:nvGraphicFramePr>
        <p:xfrm>
          <a:off x="982133" y="1700808"/>
          <a:ext cx="7870894" cy="4446756"/>
        </p:xfrm>
        <a:graphic>
          <a:graphicData uri="http://schemas.openxmlformats.org/drawingml/2006/table">
            <a:tbl>
              <a:tblPr firstRow="1" bandRow="1">
                <a:tableStyleId>{073A0DAA-6AF3-43AB-8588-CEC1D06C72B9}</a:tableStyleId>
              </a:tblPr>
              <a:tblGrid>
                <a:gridCol w="2521161">
                  <a:extLst>
                    <a:ext uri="{9D8B030D-6E8A-4147-A177-3AD203B41FA5}">
                      <a16:colId xmlns:a16="http://schemas.microsoft.com/office/drawing/2014/main" val="1106621299"/>
                    </a:ext>
                  </a:extLst>
                </a:gridCol>
                <a:gridCol w="2839939">
                  <a:extLst>
                    <a:ext uri="{9D8B030D-6E8A-4147-A177-3AD203B41FA5}">
                      <a16:colId xmlns:a16="http://schemas.microsoft.com/office/drawing/2014/main" val="45947362"/>
                    </a:ext>
                  </a:extLst>
                </a:gridCol>
                <a:gridCol w="2509794">
                  <a:extLst>
                    <a:ext uri="{9D8B030D-6E8A-4147-A177-3AD203B41FA5}">
                      <a16:colId xmlns:a16="http://schemas.microsoft.com/office/drawing/2014/main" val="701738387"/>
                    </a:ext>
                  </a:extLst>
                </a:gridCol>
              </a:tblGrid>
              <a:tr h="502896">
                <a:tc>
                  <a:txBody>
                    <a:bodyPr/>
                    <a:lstStyle/>
                    <a:p>
                      <a:pPr algn="ctr"/>
                      <a:r>
                        <a:rPr kumimoji="1" lang="ja-JP" altLang="en-US" sz="2000" dirty="0">
                          <a:latin typeface="メイリオ" panose="020B0604030504040204" pitchFamily="50" charset="-128"/>
                          <a:ea typeface="メイリオ" panose="020B0604030504040204" pitchFamily="50" charset="-128"/>
                        </a:rPr>
                        <a:t>課程博士</a:t>
                      </a:r>
                      <a:endParaRPr kumimoji="1" lang="ja-JP" altLang="en-US" sz="2000" dirty="0">
                        <a:solidFill>
                          <a:schemeClr val="tx1"/>
                        </a:solidFill>
                        <a:latin typeface="メイリオ" panose="020B0604030504040204" pitchFamily="50" charset="-128"/>
                        <a:ea typeface="メイリオ" panose="020B0604030504040204" pitchFamily="50" charset="-128"/>
                      </a:endParaRPr>
                    </a:p>
                  </a:txBody>
                  <a:tcPr anchor="ctr">
                    <a:solidFill>
                      <a:srgbClr val="002060"/>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早期修了プログラム</a:t>
                      </a:r>
                      <a:endParaRPr kumimoji="1" lang="ja-JP" altLang="en-US" sz="2000" dirty="0">
                        <a:solidFill>
                          <a:schemeClr val="tx1"/>
                        </a:solidFill>
                        <a:latin typeface="メイリオ" panose="020B0604030504040204" pitchFamily="50" charset="-128"/>
                        <a:ea typeface="メイリオ" panose="020B0604030504040204" pitchFamily="50" charset="-128"/>
                      </a:endParaRPr>
                    </a:p>
                  </a:txBody>
                  <a:tcPr anchor="ctr">
                    <a:solidFill>
                      <a:srgbClr val="002060"/>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論文博士</a:t>
                      </a:r>
                      <a:endParaRPr kumimoji="1" lang="ja-JP" altLang="en-US" sz="2000" dirty="0">
                        <a:solidFill>
                          <a:schemeClr val="tx1"/>
                        </a:solidFill>
                        <a:latin typeface="メイリオ" panose="020B0604030504040204" pitchFamily="50" charset="-128"/>
                        <a:ea typeface="メイリオ" panose="020B0604030504040204" pitchFamily="50" charset="-128"/>
                      </a:endParaRPr>
                    </a:p>
                  </a:txBody>
                  <a:tcPr anchor="ctr">
                    <a:solidFill>
                      <a:srgbClr val="002060"/>
                    </a:solidFill>
                  </a:tcPr>
                </a:tc>
                <a:extLst>
                  <a:ext uri="{0D108BD9-81ED-4DB2-BD59-A6C34878D82A}">
                    <a16:rowId xmlns:a16="http://schemas.microsoft.com/office/drawing/2014/main" val="140616425"/>
                  </a:ext>
                </a:extLst>
              </a:tr>
              <a:tr h="771545">
                <a:tc>
                  <a:txBody>
                    <a:bodyPr/>
                    <a:lstStyle/>
                    <a:p>
                      <a:pPr algn="ctr"/>
                      <a:r>
                        <a:rPr kumimoji="1" lang="ja-JP" altLang="en-US" sz="2000" dirty="0">
                          <a:latin typeface="メイリオ" panose="020B0604030504040204" pitchFamily="50" charset="-128"/>
                          <a:ea typeface="メイリオ" panose="020B0604030504040204" pitchFamily="50" charset="-128"/>
                        </a:rPr>
                        <a:t>大学院に入学</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（課程博士）</a:t>
                      </a:r>
                    </a:p>
                  </a:txBody>
                  <a:tcPr anchor="ctr">
                    <a:solidFill>
                      <a:srgbClr val="CDE3F8"/>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大学院に入学</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（課程博士）</a:t>
                      </a:r>
                    </a:p>
                  </a:txBody>
                  <a:tcPr anchor="ctr">
                    <a:solidFill>
                      <a:srgbClr val="CDE3F8"/>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大学院に入学せず</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論文を大学に提出</a:t>
                      </a:r>
                    </a:p>
                  </a:txBody>
                  <a:tcPr anchor="ctr">
                    <a:solidFill>
                      <a:srgbClr val="CDE3F8"/>
                    </a:solidFill>
                  </a:tcPr>
                </a:tc>
                <a:extLst>
                  <a:ext uri="{0D108BD9-81ED-4DB2-BD59-A6C34878D82A}">
                    <a16:rowId xmlns:a16="http://schemas.microsoft.com/office/drawing/2014/main" val="1853691100"/>
                  </a:ext>
                </a:extLst>
              </a:tr>
              <a:tr h="401683">
                <a:tc>
                  <a:txBody>
                    <a:bodyPr/>
                    <a:lstStyle/>
                    <a:p>
                      <a:pPr algn="ctr"/>
                      <a:r>
                        <a:rPr kumimoji="1" lang="ja-JP" altLang="en-US" sz="2200" dirty="0">
                          <a:latin typeface="メイリオ" panose="020B0604030504040204" pitchFamily="50" charset="-128"/>
                          <a:ea typeface="メイリオ" panose="020B0604030504040204" pitchFamily="50" charset="-128"/>
                        </a:rPr>
                        <a:t>↓</a:t>
                      </a:r>
                    </a:p>
                  </a:txBody>
                  <a:tcPr anchor="ctr">
                    <a:solidFill>
                      <a:schemeClr val="bg1"/>
                    </a:solidFill>
                  </a:tcPr>
                </a:tc>
                <a:tc>
                  <a:txBody>
                    <a:bodyPr/>
                    <a:lstStyle/>
                    <a:p>
                      <a:pPr algn="ctr"/>
                      <a:r>
                        <a:rPr kumimoji="1" lang="ja-JP" altLang="en-US" sz="2400" dirty="0">
                          <a:latin typeface="メイリオ" panose="020B0604030504040204" pitchFamily="50" charset="-128"/>
                          <a:ea typeface="メイリオ" panose="020B0604030504040204" pitchFamily="50" charset="-128"/>
                        </a:rPr>
                        <a:t>↓</a:t>
                      </a:r>
                    </a:p>
                  </a:txBody>
                  <a:tcPr anchor="ctr">
                    <a:solidFill>
                      <a:schemeClr val="bg1"/>
                    </a:solidFill>
                  </a:tcPr>
                </a:tc>
                <a:tc>
                  <a:txBody>
                    <a:bodyPr/>
                    <a:lstStyle/>
                    <a:p>
                      <a:pPr algn="ctr"/>
                      <a:r>
                        <a:rPr kumimoji="1" lang="ja-JP" altLang="en-US" sz="2200" dirty="0">
                          <a:latin typeface="メイリオ" panose="020B0604030504040204" pitchFamily="50" charset="-128"/>
                          <a:ea typeface="メイリオ" panose="020B0604030504040204" pitchFamily="50" charset="-128"/>
                        </a:rPr>
                        <a:t>↓</a:t>
                      </a:r>
                    </a:p>
                  </a:txBody>
                  <a:tcPr anchor="ctr">
                    <a:solidFill>
                      <a:schemeClr val="bg1"/>
                    </a:solidFill>
                  </a:tcPr>
                </a:tc>
                <a:extLst>
                  <a:ext uri="{0D108BD9-81ED-4DB2-BD59-A6C34878D82A}">
                    <a16:rowId xmlns:a16="http://schemas.microsoft.com/office/drawing/2014/main" val="2906814118"/>
                  </a:ext>
                </a:extLst>
              </a:tr>
              <a:tr h="1777909">
                <a:tc>
                  <a:txBody>
                    <a:bodyPr/>
                    <a:lstStyle/>
                    <a:p>
                      <a:pPr algn="ctr"/>
                      <a:r>
                        <a:rPr kumimoji="1" lang="ja-JP" altLang="en-US" sz="2000" kern="1200" dirty="0">
                          <a:latin typeface="メイリオ" panose="020B0604030504040204" pitchFamily="50" charset="-128"/>
                          <a:ea typeface="メイリオ" panose="020B0604030504040204" pitchFamily="50" charset="-128"/>
                        </a:rPr>
                        <a:t>通常</a:t>
                      </a:r>
                      <a:r>
                        <a:rPr kumimoji="1" lang="en-US" altLang="ja-JP" sz="2000" kern="1200" dirty="0">
                          <a:latin typeface="メイリオ" panose="020B0604030504040204" pitchFamily="50" charset="-128"/>
                          <a:ea typeface="メイリオ" panose="020B0604030504040204" pitchFamily="50" charset="-128"/>
                        </a:rPr>
                        <a:t>3</a:t>
                      </a:r>
                      <a:r>
                        <a:rPr kumimoji="1" lang="ja-JP" altLang="en-US" sz="2000" dirty="0">
                          <a:latin typeface="メイリオ" panose="020B0604030504040204" pitchFamily="50" charset="-128"/>
                          <a:ea typeface="メイリオ" panose="020B0604030504040204" pitchFamily="50" charset="-128"/>
                        </a:rPr>
                        <a:t>年間在籍し</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指導教員の元で</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研究実績を重ね</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論文を執筆</a:t>
                      </a:r>
                    </a:p>
                  </a:txBody>
                  <a:tcPr anchor="ctr">
                    <a:solidFill>
                      <a:srgbClr val="CDE3F8"/>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最短</a:t>
                      </a:r>
                      <a:r>
                        <a:rPr kumimoji="1" lang="en-US" altLang="ja-JP" sz="2000" dirty="0">
                          <a:latin typeface="メイリオ" panose="020B0604030504040204" pitchFamily="50" charset="-128"/>
                          <a:ea typeface="メイリオ" panose="020B0604030504040204" pitchFamily="50" charset="-128"/>
                        </a:rPr>
                        <a:t>1</a:t>
                      </a:r>
                      <a:r>
                        <a:rPr kumimoji="1" lang="ja-JP" altLang="en-US" sz="2000" dirty="0">
                          <a:latin typeface="メイリオ" panose="020B0604030504040204" pitchFamily="50" charset="-128"/>
                          <a:ea typeface="メイリオ" panose="020B0604030504040204" pitchFamily="50" charset="-128"/>
                        </a:rPr>
                        <a:t>年間在籍し</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a:latin typeface="メイリオ" panose="020B0604030504040204" pitchFamily="50" charset="-128"/>
                          <a:ea typeface="メイリオ" panose="020B0604030504040204" pitchFamily="50" charset="-128"/>
                        </a:rPr>
                        <a:t>教員の指導を受け</a:t>
                      </a:r>
                      <a:endParaRPr kumimoji="1" lang="en-US" altLang="ja-JP" sz="2000" dirty="0">
                        <a:latin typeface="メイリオ" panose="020B0604030504040204" pitchFamily="50" charset="-128"/>
                        <a:ea typeface="メイリオ" panose="020B0604030504040204" pitchFamily="50" charset="-128"/>
                      </a:endParaRPr>
                    </a:p>
                    <a:p>
                      <a:pPr algn="ctr"/>
                      <a:r>
                        <a:rPr kumimoji="1" lang="ja-JP" altLang="en-US" sz="2000" dirty="0" err="1">
                          <a:latin typeface="メイリオ" panose="020B0604030504040204" pitchFamily="50" charset="-128"/>
                          <a:ea typeface="メイリオ" panose="020B0604030504040204" pitchFamily="50" charset="-128"/>
                        </a:rPr>
                        <a:t>ながら</a:t>
                      </a:r>
                      <a:r>
                        <a:rPr kumimoji="1" lang="ja-JP" altLang="en-US" sz="2000" dirty="0">
                          <a:solidFill>
                            <a:srgbClr val="FF0000"/>
                          </a:solidFill>
                          <a:latin typeface="メイリオ" panose="020B0604030504040204" pitchFamily="50" charset="-128"/>
                          <a:ea typeface="メイリオ" panose="020B0604030504040204" pitchFamily="50" charset="-128"/>
                        </a:rPr>
                        <a:t>社会人とし</a:t>
                      </a:r>
                      <a:endParaRPr kumimoji="1" lang="en-US" altLang="ja-JP" sz="2000" dirty="0">
                        <a:solidFill>
                          <a:srgbClr val="FF0000"/>
                        </a:solidFill>
                        <a:latin typeface="メイリオ" panose="020B0604030504040204" pitchFamily="50" charset="-128"/>
                        <a:ea typeface="メイリオ" panose="020B0604030504040204" pitchFamily="50" charset="-128"/>
                      </a:endParaRPr>
                    </a:p>
                    <a:p>
                      <a:pPr algn="ctr"/>
                      <a:r>
                        <a:rPr kumimoji="1" lang="ja-JP" altLang="en-US" sz="2000" dirty="0" err="1">
                          <a:solidFill>
                            <a:srgbClr val="FF0000"/>
                          </a:solidFill>
                          <a:latin typeface="メイリオ" panose="020B0604030504040204" pitchFamily="50" charset="-128"/>
                          <a:ea typeface="メイリオ" panose="020B0604030504040204" pitchFamily="50" charset="-128"/>
                        </a:rPr>
                        <a:t>ての</a:t>
                      </a:r>
                      <a:r>
                        <a:rPr kumimoji="1" lang="ja-JP" altLang="en-US" sz="2000" dirty="0">
                          <a:solidFill>
                            <a:srgbClr val="FF0000"/>
                          </a:solidFill>
                          <a:latin typeface="メイリオ" panose="020B0604030504040204" pitchFamily="50" charset="-128"/>
                          <a:ea typeface="メイリオ" panose="020B0604030504040204" pitchFamily="50" charset="-128"/>
                        </a:rPr>
                        <a:t>研究実績を元</a:t>
                      </a:r>
                      <a:endParaRPr kumimoji="1" lang="en-US" altLang="ja-JP" sz="2000" dirty="0">
                        <a:solidFill>
                          <a:srgbClr val="FF0000"/>
                        </a:solidFill>
                        <a:latin typeface="メイリオ" panose="020B0604030504040204" pitchFamily="50" charset="-128"/>
                        <a:ea typeface="メイリオ" panose="020B0604030504040204" pitchFamily="50" charset="-128"/>
                      </a:endParaRPr>
                    </a:p>
                    <a:p>
                      <a:pPr algn="ctr"/>
                      <a:r>
                        <a:rPr kumimoji="1" lang="ja-JP" altLang="en-US" sz="2000" dirty="0">
                          <a:solidFill>
                            <a:srgbClr val="FF0000"/>
                          </a:solidFill>
                          <a:latin typeface="メイリオ" panose="020B0604030504040204" pitchFamily="50" charset="-128"/>
                          <a:ea typeface="メイリオ" panose="020B0604030504040204" pitchFamily="50" charset="-128"/>
                        </a:rPr>
                        <a:t>に</a:t>
                      </a:r>
                      <a:r>
                        <a:rPr kumimoji="1" lang="ja-JP" altLang="en-US" sz="2000" dirty="0">
                          <a:latin typeface="メイリオ" panose="020B0604030504040204" pitchFamily="50" charset="-128"/>
                          <a:ea typeface="メイリオ" panose="020B0604030504040204" pitchFamily="50" charset="-128"/>
                        </a:rPr>
                        <a:t>論文を執筆</a:t>
                      </a:r>
                    </a:p>
                  </a:txBody>
                  <a:tcPr anchor="ctr">
                    <a:solidFill>
                      <a:srgbClr val="CDE3F8"/>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論文審査に合格</a:t>
                      </a:r>
                    </a:p>
                  </a:txBody>
                  <a:tcPr anchor="ctr">
                    <a:solidFill>
                      <a:srgbClr val="CDE3F8"/>
                    </a:solidFill>
                  </a:tcPr>
                </a:tc>
                <a:extLst>
                  <a:ext uri="{0D108BD9-81ED-4DB2-BD59-A6C34878D82A}">
                    <a16:rowId xmlns:a16="http://schemas.microsoft.com/office/drawing/2014/main" val="53147785"/>
                  </a:ext>
                </a:extLst>
              </a:tr>
              <a:tr h="443430">
                <a:tc>
                  <a:txBody>
                    <a:bodyPr/>
                    <a:lstStyle/>
                    <a:p>
                      <a:pPr algn="ctr"/>
                      <a:r>
                        <a:rPr kumimoji="1" lang="ja-JP" altLang="en-US" sz="2200" dirty="0">
                          <a:latin typeface="メイリオ" panose="020B0604030504040204" pitchFamily="50" charset="-128"/>
                          <a:ea typeface="メイリオ" panose="020B0604030504040204" pitchFamily="50" charset="-128"/>
                        </a:rPr>
                        <a:t>↓</a:t>
                      </a:r>
                    </a:p>
                  </a:txBody>
                  <a:tcPr anchor="ctr">
                    <a:solidFill>
                      <a:schemeClr val="bg1"/>
                    </a:solidFill>
                  </a:tcPr>
                </a:tc>
                <a:tc>
                  <a:txBody>
                    <a:bodyPr/>
                    <a:lstStyle/>
                    <a:p>
                      <a:pPr algn="ctr"/>
                      <a:r>
                        <a:rPr kumimoji="1" lang="ja-JP" altLang="en-US" sz="2400" dirty="0">
                          <a:latin typeface="メイリオ" panose="020B0604030504040204" pitchFamily="50" charset="-128"/>
                          <a:ea typeface="メイリオ" panose="020B0604030504040204" pitchFamily="50" charset="-128"/>
                        </a:rPr>
                        <a:t>↓</a:t>
                      </a:r>
                    </a:p>
                  </a:txBody>
                  <a:tcPr anchor="ctr">
                    <a:solidFill>
                      <a:schemeClr val="bg1"/>
                    </a:solidFill>
                  </a:tcPr>
                </a:tc>
                <a:tc>
                  <a:txBody>
                    <a:bodyPr/>
                    <a:lstStyle/>
                    <a:p>
                      <a:pPr algn="ctr"/>
                      <a:r>
                        <a:rPr kumimoji="1" lang="ja-JP" altLang="en-US" sz="2200" dirty="0">
                          <a:latin typeface="メイリオ" panose="020B0604030504040204" pitchFamily="50" charset="-128"/>
                          <a:ea typeface="メイリオ" panose="020B0604030504040204" pitchFamily="50" charset="-128"/>
                        </a:rPr>
                        <a:t>↓</a:t>
                      </a:r>
                    </a:p>
                  </a:txBody>
                  <a:tcPr anchor="ctr">
                    <a:solidFill>
                      <a:schemeClr val="bg1"/>
                    </a:solidFill>
                  </a:tcPr>
                </a:tc>
                <a:extLst>
                  <a:ext uri="{0D108BD9-81ED-4DB2-BD59-A6C34878D82A}">
                    <a16:rowId xmlns:a16="http://schemas.microsoft.com/office/drawing/2014/main" val="956542607"/>
                  </a:ext>
                </a:extLst>
              </a:tr>
              <a:tr h="480006">
                <a:tc>
                  <a:txBody>
                    <a:bodyPr/>
                    <a:lstStyle/>
                    <a:p>
                      <a:pPr algn="ctr"/>
                      <a:r>
                        <a:rPr kumimoji="1" lang="ja-JP" altLang="en-US" sz="2000" dirty="0">
                          <a:latin typeface="メイリオ" panose="020B0604030504040204" pitchFamily="50" charset="-128"/>
                          <a:ea typeface="メイリオ" panose="020B0604030504040204" pitchFamily="50" charset="-128"/>
                        </a:rPr>
                        <a:t>博士号（甲）取得</a:t>
                      </a:r>
                    </a:p>
                  </a:txBody>
                  <a:tcPr anchor="ctr">
                    <a:solidFill>
                      <a:srgbClr val="CDE3F8"/>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博士号（甲）取得</a:t>
                      </a:r>
                    </a:p>
                  </a:txBody>
                  <a:tcPr anchor="ctr">
                    <a:solidFill>
                      <a:srgbClr val="CDE3F8"/>
                    </a:solidFill>
                  </a:tcPr>
                </a:tc>
                <a:tc>
                  <a:txBody>
                    <a:bodyPr/>
                    <a:lstStyle/>
                    <a:p>
                      <a:pPr algn="ctr"/>
                      <a:r>
                        <a:rPr kumimoji="1" lang="ja-JP" altLang="en-US" sz="2000" dirty="0">
                          <a:latin typeface="メイリオ" panose="020B0604030504040204" pitchFamily="50" charset="-128"/>
                          <a:ea typeface="メイリオ" panose="020B0604030504040204" pitchFamily="50" charset="-128"/>
                        </a:rPr>
                        <a:t>博士号（乙）取得</a:t>
                      </a:r>
                    </a:p>
                  </a:txBody>
                  <a:tcPr anchor="ctr">
                    <a:solidFill>
                      <a:srgbClr val="CDE3F8"/>
                    </a:solidFill>
                  </a:tcPr>
                </a:tc>
                <a:extLst>
                  <a:ext uri="{0D108BD9-81ED-4DB2-BD59-A6C34878D82A}">
                    <a16:rowId xmlns:a16="http://schemas.microsoft.com/office/drawing/2014/main" val="92846992"/>
                  </a:ext>
                </a:extLst>
              </a:tr>
            </a:tbl>
          </a:graphicData>
        </a:graphic>
      </p:graphicFrame>
      <p:sp>
        <p:nvSpPr>
          <p:cNvPr id="5" name="正方形/長方形 4">
            <a:extLst>
              <a:ext uri="{FF2B5EF4-FFF2-40B4-BE49-F238E27FC236}">
                <a16:creationId xmlns:a16="http://schemas.microsoft.com/office/drawing/2014/main" id="{11FE78C9-0FA1-4F33-8BA4-7A1B40E0B7F4}"/>
              </a:ext>
            </a:extLst>
          </p:cNvPr>
          <p:cNvSpPr/>
          <p:nvPr/>
        </p:nvSpPr>
        <p:spPr>
          <a:xfrm>
            <a:off x="3493008" y="1700808"/>
            <a:ext cx="2852928" cy="444675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id="{D916B7F2-F1E2-4627-BD12-ACB7324C6A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1074355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0D551E-1A0F-42A1-9F19-FF5664A50133}"/>
              </a:ext>
            </a:extLst>
          </p:cNvPr>
          <p:cNvSpPr>
            <a:spLocks noGrp="1"/>
          </p:cNvSpPr>
          <p:nvPr>
            <p:ph type="title"/>
          </p:nvPr>
        </p:nvSpPr>
        <p:spPr>
          <a:xfrm>
            <a:off x="982133" y="338329"/>
            <a:ext cx="7704667" cy="822959"/>
          </a:xfrm>
        </p:spPr>
        <p:txBody>
          <a:bodyPr/>
          <a:lstStyle/>
          <a:p>
            <a:r>
              <a:rPr kumimoji="1" lang="ja-JP" altLang="en-US" dirty="0">
                <a:latin typeface="メイリオ" panose="020B0604030504040204" pitchFamily="50" charset="-128"/>
                <a:ea typeface="メイリオ" panose="020B0604030504040204" pitchFamily="50" charset="-128"/>
              </a:rPr>
              <a:t>博士号取得の流れ</a:t>
            </a:r>
          </a:p>
        </p:txBody>
      </p:sp>
      <p:cxnSp>
        <p:nvCxnSpPr>
          <p:cNvPr id="4" name="直線矢印コネクタ 3">
            <a:extLst>
              <a:ext uri="{FF2B5EF4-FFF2-40B4-BE49-F238E27FC236}">
                <a16:creationId xmlns:a16="http://schemas.microsoft.com/office/drawing/2014/main" id="{18431DDE-CDBE-4A10-A01D-86F827F024D8}"/>
              </a:ext>
            </a:extLst>
          </p:cNvPr>
          <p:cNvCxnSpPr/>
          <p:nvPr/>
        </p:nvCxnSpPr>
        <p:spPr>
          <a:xfrm rot="5400000">
            <a:off x="3332862" y="1994440"/>
            <a:ext cx="285750" cy="3175"/>
          </a:xfrm>
          <a:prstGeom prst="straightConnector1">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5" name="テキスト ボックス 9">
            <a:extLst>
              <a:ext uri="{FF2B5EF4-FFF2-40B4-BE49-F238E27FC236}">
                <a16:creationId xmlns:a16="http://schemas.microsoft.com/office/drawing/2014/main" id="{769BF601-A66F-4CD5-BDAF-33BC3388E27E}"/>
              </a:ext>
            </a:extLst>
          </p:cNvPr>
          <p:cNvSpPr txBox="1">
            <a:spLocks noChangeArrowheads="1"/>
          </p:cNvSpPr>
          <p:nvPr/>
        </p:nvSpPr>
        <p:spPr bwMode="auto">
          <a:xfrm>
            <a:off x="1536192" y="2065277"/>
            <a:ext cx="39195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75000"/>
              <a:buFont typeface="Wingdings" panose="05000000000000000000" pitchFamily="2" charset="2"/>
              <a:buChar char="n"/>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folHlink"/>
              </a:buClr>
              <a:buSzPct val="55000"/>
              <a:buFont typeface="Wingdings" panose="05000000000000000000" pitchFamily="2" charset="2"/>
              <a:buChar char="n"/>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000" b="1" dirty="0">
                <a:latin typeface="Meiryo UI" panose="020B0604030504040204" pitchFamily="50" charset="-128"/>
                <a:ea typeface="Meiryo UI" panose="020B0604030504040204" pitchFamily="50" charset="-128"/>
              </a:rPr>
              <a:t>大学院入試（社会人特別選抜）</a:t>
            </a:r>
          </a:p>
        </p:txBody>
      </p:sp>
      <p:cxnSp>
        <p:nvCxnSpPr>
          <p:cNvPr id="6" name="直線矢印コネクタ 5">
            <a:extLst>
              <a:ext uri="{FF2B5EF4-FFF2-40B4-BE49-F238E27FC236}">
                <a16:creationId xmlns:a16="http://schemas.microsoft.com/office/drawing/2014/main" id="{1DA3877A-0032-4ABE-8D28-2213CCBD7823}"/>
              </a:ext>
            </a:extLst>
          </p:cNvPr>
          <p:cNvCxnSpPr/>
          <p:nvPr/>
        </p:nvCxnSpPr>
        <p:spPr>
          <a:xfrm rot="5400000">
            <a:off x="3353499" y="2530323"/>
            <a:ext cx="242887" cy="1587"/>
          </a:xfrm>
          <a:prstGeom prst="straightConnector1">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7" name="テキスト ボックス 13">
            <a:extLst>
              <a:ext uri="{FF2B5EF4-FFF2-40B4-BE49-F238E27FC236}">
                <a16:creationId xmlns:a16="http://schemas.microsoft.com/office/drawing/2014/main" id="{60C1D4BD-8864-41D7-9602-2F32ED42C6B7}"/>
              </a:ext>
            </a:extLst>
          </p:cNvPr>
          <p:cNvSpPr txBox="1">
            <a:spLocks noChangeArrowheads="1"/>
          </p:cNvSpPr>
          <p:nvPr/>
        </p:nvSpPr>
        <p:spPr bwMode="auto">
          <a:xfrm>
            <a:off x="3188399" y="3340204"/>
            <a:ext cx="19145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90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75000"/>
              <a:buFont typeface="Wingdings" panose="05000000000000000000" pitchFamily="2" charset="2"/>
              <a:buChar char="n"/>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folHlink"/>
              </a:buClr>
              <a:buSzPct val="55000"/>
              <a:buFont typeface="Wingdings" panose="05000000000000000000" pitchFamily="2" charset="2"/>
              <a:buChar char="n"/>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1" dirty="0">
                <a:solidFill>
                  <a:srgbClr val="FF0000"/>
                </a:solidFill>
                <a:latin typeface="Meiryo UI" panose="020B0604030504040204" pitchFamily="50" charset="-128"/>
                <a:ea typeface="Meiryo UI" panose="020B0604030504040204" pitchFamily="50" charset="-128"/>
              </a:rPr>
              <a:t>プログラム審査</a:t>
            </a:r>
          </a:p>
        </p:txBody>
      </p:sp>
      <p:cxnSp>
        <p:nvCxnSpPr>
          <p:cNvPr id="8" name="直線矢印コネクタ 7">
            <a:extLst>
              <a:ext uri="{FF2B5EF4-FFF2-40B4-BE49-F238E27FC236}">
                <a16:creationId xmlns:a16="http://schemas.microsoft.com/office/drawing/2014/main" id="{8960AA8F-F1D0-4C67-9C90-C7C958C70C9C}"/>
              </a:ext>
            </a:extLst>
          </p:cNvPr>
          <p:cNvCxnSpPr/>
          <p:nvPr/>
        </p:nvCxnSpPr>
        <p:spPr>
          <a:xfrm>
            <a:off x="2474024" y="3022967"/>
            <a:ext cx="0" cy="843011"/>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34">
            <a:extLst>
              <a:ext uri="{FF2B5EF4-FFF2-40B4-BE49-F238E27FC236}">
                <a16:creationId xmlns:a16="http://schemas.microsoft.com/office/drawing/2014/main" id="{3961031F-0CC0-407F-991D-851E25922099}"/>
              </a:ext>
            </a:extLst>
          </p:cNvPr>
          <p:cNvSpPr/>
          <p:nvPr/>
        </p:nvSpPr>
        <p:spPr>
          <a:xfrm>
            <a:off x="1723929" y="1365918"/>
            <a:ext cx="3500437" cy="500062"/>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3200" dirty="0">
                <a:latin typeface="Meiryo UI" panose="020B0604030504040204" pitchFamily="50" charset="-128"/>
                <a:ea typeface="Meiryo UI" panose="020B0604030504040204" pitchFamily="50" charset="-128"/>
              </a:rPr>
              <a:t>社会人</a:t>
            </a:r>
          </a:p>
        </p:txBody>
      </p:sp>
      <p:cxnSp>
        <p:nvCxnSpPr>
          <p:cNvPr id="10" name="直線矢印コネクタ 9">
            <a:extLst>
              <a:ext uri="{FF2B5EF4-FFF2-40B4-BE49-F238E27FC236}">
                <a16:creationId xmlns:a16="http://schemas.microsoft.com/office/drawing/2014/main" id="{6E8A39CC-D806-415D-BAF0-C6DBED291479}"/>
              </a:ext>
            </a:extLst>
          </p:cNvPr>
          <p:cNvCxnSpPr/>
          <p:nvPr/>
        </p:nvCxnSpPr>
        <p:spPr>
          <a:xfrm rot="5400000">
            <a:off x="3975799" y="3274677"/>
            <a:ext cx="285750" cy="3175"/>
          </a:xfrm>
          <a:prstGeom prst="straightConnector1">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11" name="角丸四角形 45">
            <a:extLst>
              <a:ext uri="{FF2B5EF4-FFF2-40B4-BE49-F238E27FC236}">
                <a16:creationId xmlns:a16="http://schemas.microsoft.com/office/drawing/2014/main" id="{8E635B50-DAFE-423C-9116-D7F643A952F9}"/>
              </a:ext>
            </a:extLst>
          </p:cNvPr>
          <p:cNvSpPr/>
          <p:nvPr/>
        </p:nvSpPr>
        <p:spPr>
          <a:xfrm>
            <a:off x="1759649" y="5876286"/>
            <a:ext cx="3500437" cy="500062"/>
          </a:xfrm>
          <a:prstGeom prst="round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3200" dirty="0">
                <a:solidFill>
                  <a:srgbClr val="000000"/>
                </a:solidFill>
                <a:latin typeface="Meiryo UI" panose="020B0604030504040204" pitchFamily="50" charset="-128"/>
                <a:ea typeface="Meiryo UI" panose="020B0604030504040204" pitchFamily="50" charset="-128"/>
              </a:rPr>
              <a:t>博士号取得</a:t>
            </a:r>
            <a:endParaRPr lang="en-US" altLang="ja-JP" sz="3200" dirty="0">
              <a:solidFill>
                <a:srgbClr val="000000"/>
              </a:solidFill>
              <a:latin typeface="Meiryo UI" panose="020B0604030504040204" pitchFamily="50" charset="-128"/>
              <a:ea typeface="Meiryo UI" panose="020B0604030504040204" pitchFamily="50" charset="-128"/>
            </a:endParaRPr>
          </a:p>
        </p:txBody>
      </p:sp>
      <p:cxnSp>
        <p:nvCxnSpPr>
          <p:cNvPr id="12" name="直線矢印コネクタ 11">
            <a:extLst>
              <a:ext uri="{FF2B5EF4-FFF2-40B4-BE49-F238E27FC236}">
                <a16:creationId xmlns:a16="http://schemas.microsoft.com/office/drawing/2014/main" id="{4CE29DA0-7E4C-44D4-9B9B-31CB0602B104}"/>
              </a:ext>
            </a:extLst>
          </p:cNvPr>
          <p:cNvCxnSpPr/>
          <p:nvPr/>
        </p:nvCxnSpPr>
        <p:spPr>
          <a:xfrm>
            <a:off x="2474024" y="4236097"/>
            <a:ext cx="0" cy="1640189"/>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51">
            <a:extLst>
              <a:ext uri="{FF2B5EF4-FFF2-40B4-BE49-F238E27FC236}">
                <a16:creationId xmlns:a16="http://schemas.microsoft.com/office/drawing/2014/main" id="{B6159766-8AC3-422C-88AB-D602080976CD}"/>
              </a:ext>
            </a:extLst>
          </p:cNvPr>
          <p:cNvSpPr txBox="1">
            <a:spLocks noChangeArrowheads="1"/>
          </p:cNvSpPr>
          <p:nvPr/>
        </p:nvSpPr>
        <p:spPr bwMode="auto">
          <a:xfrm>
            <a:off x="5188648" y="1411680"/>
            <a:ext cx="3929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90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75000"/>
              <a:buFont typeface="Wingdings" panose="05000000000000000000" pitchFamily="2" charset="2"/>
              <a:buChar char="n"/>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folHlink"/>
              </a:buClr>
              <a:buSzPct val="55000"/>
              <a:buFont typeface="Wingdings" panose="05000000000000000000" pitchFamily="2" charset="2"/>
              <a:buChar char="n"/>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b="1" dirty="0">
                <a:solidFill>
                  <a:srgbClr val="FF0000"/>
                </a:solidFill>
                <a:latin typeface="Meiryo UI" panose="020B0604030504040204" pitchFamily="50" charset="-128"/>
                <a:ea typeface="Meiryo UI" panose="020B0604030504040204" pitchFamily="50" charset="-128"/>
              </a:rPr>
              <a:t>・・・一定水準以上の研究業績</a:t>
            </a:r>
          </a:p>
        </p:txBody>
      </p:sp>
      <p:cxnSp>
        <p:nvCxnSpPr>
          <p:cNvPr id="14" name="直線コネクタ 13">
            <a:extLst>
              <a:ext uri="{FF2B5EF4-FFF2-40B4-BE49-F238E27FC236}">
                <a16:creationId xmlns:a16="http://schemas.microsoft.com/office/drawing/2014/main" id="{F8957B43-C94F-408C-8863-0F6F656D9CD6}"/>
              </a:ext>
            </a:extLst>
          </p:cNvPr>
          <p:cNvCxnSpPr/>
          <p:nvPr/>
        </p:nvCxnSpPr>
        <p:spPr>
          <a:xfrm>
            <a:off x="6979349" y="3519012"/>
            <a:ext cx="1811" cy="612000"/>
          </a:xfrm>
          <a:prstGeom prst="line">
            <a:avLst/>
          </a:prstGeom>
          <a:ln w="31750">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45F5B836-5E80-4701-95EB-8A5ACBA9666C}"/>
              </a:ext>
            </a:extLst>
          </p:cNvPr>
          <p:cNvCxnSpPr/>
          <p:nvPr/>
        </p:nvCxnSpPr>
        <p:spPr>
          <a:xfrm rot="10800000">
            <a:off x="5260086" y="4146596"/>
            <a:ext cx="1714500" cy="1587"/>
          </a:xfrm>
          <a:prstGeom prst="straightConnector1">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52">
            <a:extLst>
              <a:ext uri="{FF2B5EF4-FFF2-40B4-BE49-F238E27FC236}">
                <a16:creationId xmlns:a16="http://schemas.microsoft.com/office/drawing/2014/main" id="{9B141A5E-09C3-409F-AED8-FE3815C94E35}"/>
              </a:ext>
            </a:extLst>
          </p:cNvPr>
          <p:cNvSpPr txBox="1">
            <a:spLocks noChangeArrowheads="1"/>
          </p:cNvSpPr>
          <p:nvPr/>
        </p:nvSpPr>
        <p:spPr bwMode="auto">
          <a:xfrm>
            <a:off x="5883020" y="3617403"/>
            <a:ext cx="2197990" cy="4000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75000"/>
              <a:buFont typeface="Wingdings" panose="05000000000000000000" pitchFamily="2" charset="2"/>
              <a:buChar char="n"/>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folHlink"/>
              </a:buClr>
              <a:buSzPct val="55000"/>
              <a:buFont typeface="Wingdings" panose="05000000000000000000" pitchFamily="2" charset="2"/>
              <a:buChar char="n"/>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000" b="1" dirty="0">
                <a:solidFill>
                  <a:srgbClr val="FF0000"/>
                </a:solidFill>
                <a:latin typeface="Meiryo UI" panose="020B0604030504040204" pitchFamily="50" charset="-128"/>
                <a:ea typeface="Meiryo UI" panose="020B0604030504040204" pitchFamily="50" charset="-128"/>
              </a:rPr>
              <a:t>履修審査　合格</a:t>
            </a:r>
          </a:p>
        </p:txBody>
      </p:sp>
      <p:cxnSp>
        <p:nvCxnSpPr>
          <p:cNvPr id="17" name="直線矢印コネクタ 16">
            <a:extLst>
              <a:ext uri="{FF2B5EF4-FFF2-40B4-BE49-F238E27FC236}">
                <a16:creationId xmlns:a16="http://schemas.microsoft.com/office/drawing/2014/main" id="{6CA54FDF-1E96-4FB2-87BF-8B4DBB77158E}"/>
              </a:ext>
            </a:extLst>
          </p:cNvPr>
          <p:cNvCxnSpPr/>
          <p:nvPr/>
        </p:nvCxnSpPr>
        <p:spPr>
          <a:xfrm rot="10800000">
            <a:off x="5031486" y="3524534"/>
            <a:ext cx="1943100" cy="1587"/>
          </a:xfrm>
          <a:prstGeom prst="straightConnector1">
            <a:avLst/>
          </a:prstGeom>
          <a:ln w="31750">
            <a:solidFill>
              <a:srgbClr val="006600"/>
            </a:solidFill>
            <a:tailEnd type="none"/>
          </a:ln>
        </p:spPr>
        <p:style>
          <a:lnRef idx="1">
            <a:schemeClr val="accent1"/>
          </a:lnRef>
          <a:fillRef idx="0">
            <a:schemeClr val="accent1"/>
          </a:fillRef>
          <a:effectRef idx="0">
            <a:schemeClr val="accent1"/>
          </a:effectRef>
          <a:fontRef idx="minor">
            <a:schemeClr val="tx1"/>
          </a:fontRef>
        </p:style>
      </p:cxnSp>
      <p:sp useBgFill="1">
        <p:nvSpPr>
          <p:cNvPr id="18" name="テキスト ボックス 102">
            <a:extLst>
              <a:ext uri="{FF2B5EF4-FFF2-40B4-BE49-F238E27FC236}">
                <a16:creationId xmlns:a16="http://schemas.microsoft.com/office/drawing/2014/main" id="{B0C81DF8-2BAA-42C0-9194-84DB7800E3D4}"/>
              </a:ext>
            </a:extLst>
          </p:cNvPr>
          <p:cNvSpPr txBox="1">
            <a:spLocks noChangeArrowheads="1"/>
          </p:cNvSpPr>
          <p:nvPr/>
        </p:nvSpPr>
        <p:spPr bwMode="auto">
          <a:xfrm>
            <a:off x="1888236" y="4733134"/>
            <a:ext cx="1143000" cy="646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90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75000"/>
              <a:buFont typeface="Wingdings" panose="05000000000000000000" pitchFamily="2" charset="2"/>
              <a:buChar char="n"/>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folHlink"/>
              </a:buClr>
              <a:buSzPct val="55000"/>
              <a:buFont typeface="Wingdings" panose="05000000000000000000" pitchFamily="2" charset="2"/>
              <a:buChar char="n"/>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1800" dirty="0">
                <a:latin typeface="Meiryo UI" panose="020B0604030504040204" pitchFamily="50" charset="-128"/>
                <a:ea typeface="Meiryo UI" panose="020B0604030504040204" pitchFamily="50" charset="-128"/>
              </a:rPr>
              <a:t>課程博士</a:t>
            </a:r>
            <a:endParaRPr lang="en-US" altLang="ja-JP" sz="1800" dirty="0">
              <a:latin typeface="Meiryo UI" panose="020B0604030504040204" pitchFamily="50" charset="-128"/>
              <a:ea typeface="Meiryo UI" panose="020B0604030504040204" pitchFamily="50" charset="-128"/>
            </a:endParaRPr>
          </a:p>
          <a:p>
            <a:pPr algn="ctr" eaLnBrk="1" hangingPunct="1">
              <a:spcBef>
                <a:spcPct val="0"/>
              </a:spcBef>
              <a:buClrTx/>
              <a:buSzTx/>
              <a:buFontTx/>
              <a:buNone/>
            </a:pPr>
            <a:r>
              <a:rPr lang="ja-JP" altLang="en-US" sz="1800" dirty="0">
                <a:latin typeface="Meiryo UI" panose="020B0604030504040204" pitchFamily="50" charset="-128"/>
                <a:ea typeface="Meiryo UI" panose="020B0604030504040204" pitchFamily="50" charset="-128"/>
              </a:rPr>
              <a:t>通常</a:t>
            </a:r>
            <a:r>
              <a:rPr lang="en-US" altLang="ja-JP" sz="1800" dirty="0">
                <a:latin typeface="Meiryo UI" panose="020B0604030504040204" pitchFamily="50" charset="-128"/>
                <a:ea typeface="Meiryo UI" panose="020B0604030504040204" pitchFamily="50" charset="-128"/>
              </a:rPr>
              <a:t>3</a:t>
            </a:r>
            <a:r>
              <a:rPr lang="ja-JP" altLang="en-US" sz="1800" dirty="0">
                <a:latin typeface="Meiryo UI" panose="020B0604030504040204" pitchFamily="50" charset="-128"/>
                <a:ea typeface="Meiryo UI" panose="020B0604030504040204" pitchFamily="50" charset="-128"/>
              </a:rPr>
              <a:t>年</a:t>
            </a:r>
          </a:p>
        </p:txBody>
      </p:sp>
      <p:sp>
        <p:nvSpPr>
          <p:cNvPr id="19" name="テキスト ボックス 13">
            <a:extLst>
              <a:ext uri="{FF2B5EF4-FFF2-40B4-BE49-F238E27FC236}">
                <a16:creationId xmlns:a16="http://schemas.microsoft.com/office/drawing/2014/main" id="{6AD4A359-58C6-4E6B-A6E2-2FC5C19A523C}"/>
              </a:ext>
            </a:extLst>
          </p:cNvPr>
          <p:cNvSpPr txBox="1">
            <a:spLocks noChangeArrowheads="1"/>
          </p:cNvSpPr>
          <p:nvPr/>
        </p:nvSpPr>
        <p:spPr bwMode="auto">
          <a:xfrm>
            <a:off x="2959798" y="4733134"/>
            <a:ext cx="2286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90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75000"/>
              <a:buFont typeface="Wingdings" panose="05000000000000000000" pitchFamily="2" charset="2"/>
              <a:buChar char="n"/>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folHlink"/>
              </a:buClr>
              <a:buSzPct val="55000"/>
              <a:buFont typeface="Wingdings" panose="05000000000000000000" pitchFamily="2" charset="2"/>
              <a:buChar char="n"/>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000" b="1" dirty="0">
                <a:solidFill>
                  <a:srgbClr val="FF0000"/>
                </a:solidFill>
                <a:latin typeface="Meiryo UI" panose="020B0604030504040204" pitchFamily="50" charset="-128"/>
                <a:ea typeface="Meiryo UI" panose="020B0604030504040204" pitchFamily="50" charset="-128"/>
              </a:rPr>
              <a:t>プログラム履修</a:t>
            </a:r>
            <a:endParaRPr lang="en-US" altLang="ja-JP" sz="2000" b="1" dirty="0">
              <a:solidFill>
                <a:srgbClr val="FF0000"/>
              </a:solidFill>
              <a:latin typeface="Meiryo UI" panose="020B0604030504040204" pitchFamily="50" charset="-128"/>
              <a:ea typeface="Meiryo UI" panose="020B0604030504040204" pitchFamily="50" charset="-128"/>
            </a:endParaRPr>
          </a:p>
          <a:p>
            <a:pPr algn="ctr" eaLnBrk="1" hangingPunct="1">
              <a:spcBef>
                <a:spcPct val="0"/>
              </a:spcBef>
              <a:buClrTx/>
              <a:buSzTx/>
              <a:buFontTx/>
              <a:buNone/>
            </a:pPr>
            <a:r>
              <a:rPr lang="ja-JP" altLang="en-US" sz="2000" b="1" dirty="0">
                <a:solidFill>
                  <a:srgbClr val="FF0000"/>
                </a:solidFill>
                <a:latin typeface="Meiryo UI" panose="020B0604030504040204" pitchFamily="50" charset="-128"/>
                <a:ea typeface="Meiryo UI" panose="020B0604030504040204" pitchFamily="50" charset="-128"/>
              </a:rPr>
              <a:t>最短</a:t>
            </a:r>
            <a:r>
              <a:rPr lang="en-US" altLang="ja-JP" sz="2000" b="1" dirty="0">
                <a:solidFill>
                  <a:srgbClr val="FF0000"/>
                </a:solidFill>
                <a:latin typeface="Meiryo UI" panose="020B0604030504040204" pitchFamily="50" charset="-128"/>
                <a:ea typeface="Meiryo UI" panose="020B0604030504040204" pitchFamily="50" charset="-128"/>
              </a:rPr>
              <a:t>1</a:t>
            </a:r>
            <a:r>
              <a:rPr lang="ja-JP" altLang="en-US" sz="2000" b="1" dirty="0">
                <a:solidFill>
                  <a:srgbClr val="FF0000"/>
                </a:solidFill>
                <a:latin typeface="Meiryo UI" panose="020B0604030504040204" pitchFamily="50" charset="-128"/>
                <a:ea typeface="Meiryo UI" panose="020B0604030504040204" pitchFamily="50" charset="-128"/>
              </a:rPr>
              <a:t>年</a:t>
            </a:r>
          </a:p>
        </p:txBody>
      </p:sp>
      <p:cxnSp>
        <p:nvCxnSpPr>
          <p:cNvPr id="20" name="直線矢印コネクタ 19">
            <a:extLst>
              <a:ext uri="{FF2B5EF4-FFF2-40B4-BE49-F238E27FC236}">
                <a16:creationId xmlns:a16="http://schemas.microsoft.com/office/drawing/2014/main" id="{51FD6FC6-1C42-4800-BB5F-78AFC1125010}"/>
              </a:ext>
            </a:extLst>
          </p:cNvPr>
          <p:cNvCxnSpPr/>
          <p:nvPr/>
        </p:nvCxnSpPr>
        <p:spPr>
          <a:xfrm rot="5400000">
            <a:off x="3883724" y="4594716"/>
            <a:ext cx="434975" cy="3175"/>
          </a:xfrm>
          <a:prstGeom prst="straightConnector1">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3DF24CC5-2F96-473D-AF83-9FE5E121E25F}"/>
              </a:ext>
            </a:extLst>
          </p:cNvPr>
          <p:cNvCxnSpPr/>
          <p:nvPr/>
        </p:nvCxnSpPr>
        <p:spPr>
          <a:xfrm rot="10800000">
            <a:off x="5245799" y="6135286"/>
            <a:ext cx="1714500" cy="1588"/>
          </a:xfrm>
          <a:prstGeom prst="straightConnector1">
            <a:avLst/>
          </a:prstGeom>
          <a:ln w="31750">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A7C0ECFF-8CD5-4CB2-B56B-334C23E4E4A6}"/>
              </a:ext>
            </a:extLst>
          </p:cNvPr>
          <p:cNvCxnSpPr/>
          <p:nvPr/>
        </p:nvCxnSpPr>
        <p:spPr>
          <a:xfrm>
            <a:off x="6956395" y="5023845"/>
            <a:ext cx="1591" cy="1120099"/>
          </a:xfrm>
          <a:prstGeom prst="line">
            <a:avLst/>
          </a:prstGeom>
          <a:ln w="31750">
            <a:solidFill>
              <a:srgbClr val="006600"/>
            </a:solidFill>
          </a:ln>
        </p:spPr>
        <p:style>
          <a:lnRef idx="1">
            <a:schemeClr val="accent1"/>
          </a:lnRef>
          <a:fillRef idx="0">
            <a:schemeClr val="accent1"/>
          </a:fillRef>
          <a:effectRef idx="0">
            <a:schemeClr val="accent1"/>
          </a:effectRef>
          <a:fontRef idx="minor">
            <a:schemeClr val="tx1"/>
          </a:fontRef>
        </p:style>
      </p:cxnSp>
      <p:sp>
        <p:nvSpPr>
          <p:cNvPr id="23" name="テキスト ボックス 85">
            <a:extLst>
              <a:ext uri="{FF2B5EF4-FFF2-40B4-BE49-F238E27FC236}">
                <a16:creationId xmlns:a16="http://schemas.microsoft.com/office/drawing/2014/main" id="{9A9528B7-635B-4FFE-B3FE-6A73176AE3FE}"/>
              </a:ext>
            </a:extLst>
          </p:cNvPr>
          <p:cNvSpPr txBox="1">
            <a:spLocks noChangeArrowheads="1"/>
          </p:cNvSpPr>
          <p:nvPr/>
        </p:nvSpPr>
        <p:spPr bwMode="auto">
          <a:xfrm>
            <a:off x="5477256" y="5194574"/>
            <a:ext cx="2970077" cy="70788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folHlink"/>
              </a:buClr>
              <a:buSzPct val="90000"/>
              <a:buFont typeface="Wingdings" panose="05000000000000000000" pitchFamily="2" charset="2"/>
              <a:buChar char="n"/>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1"/>
              </a:buClr>
              <a:buSzPct val="75000"/>
              <a:buFont typeface="Wingdings" panose="05000000000000000000" pitchFamily="2" charset="2"/>
              <a:buChar char="n"/>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folHlink"/>
              </a:buClr>
              <a:buSzPct val="55000"/>
              <a:buFont typeface="Wingdings" panose="05000000000000000000" pitchFamily="2" charset="2"/>
              <a:buChar char="n"/>
              <a:defRPr kumimoji="1" sz="23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2000" b="1" dirty="0">
                <a:solidFill>
                  <a:srgbClr val="FF0000"/>
                </a:solidFill>
                <a:latin typeface="Meiryo UI" panose="020B0604030504040204" pitchFamily="50" charset="-128"/>
                <a:ea typeface="Meiryo UI" panose="020B0604030504040204" pitchFamily="50" charset="-128"/>
              </a:rPr>
              <a:t>博士論文指導</a:t>
            </a:r>
            <a:endParaRPr lang="en-US" altLang="ja-JP" sz="2000" b="1" dirty="0">
              <a:solidFill>
                <a:srgbClr val="FF0000"/>
              </a:solidFill>
              <a:latin typeface="Meiryo UI" panose="020B0604030504040204" pitchFamily="50" charset="-128"/>
              <a:ea typeface="Meiryo UI" panose="020B0604030504040204" pitchFamily="50" charset="-128"/>
            </a:endParaRPr>
          </a:p>
          <a:p>
            <a:pPr algn="ctr" eaLnBrk="1" hangingPunct="1">
              <a:spcBef>
                <a:spcPct val="0"/>
              </a:spcBef>
              <a:buClrTx/>
              <a:buSzTx/>
              <a:buFontTx/>
              <a:buNone/>
            </a:pPr>
            <a:r>
              <a:rPr lang="ja-JP" altLang="en-US" sz="2000" b="1" dirty="0">
                <a:solidFill>
                  <a:srgbClr val="FF0000"/>
                </a:solidFill>
                <a:latin typeface="Meiryo UI" panose="020B0604030504040204" pitchFamily="50" charset="-128"/>
                <a:ea typeface="Meiryo UI" panose="020B0604030504040204" pitchFamily="50" charset="-128"/>
              </a:rPr>
              <a:t>達成度評価項目のクリア</a:t>
            </a:r>
          </a:p>
        </p:txBody>
      </p:sp>
      <p:cxnSp>
        <p:nvCxnSpPr>
          <p:cNvPr id="24" name="直線矢印コネクタ 23">
            <a:extLst>
              <a:ext uri="{FF2B5EF4-FFF2-40B4-BE49-F238E27FC236}">
                <a16:creationId xmlns:a16="http://schemas.microsoft.com/office/drawing/2014/main" id="{418079E3-93FE-4AF6-ACF0-06D8870D5FCC}"/>
              </a:ext>
            </a:extLst>
          </p:cNvPr>
          <p:cNvCxnSpPr/>
          <p:nvPr/>
        </p:nvCxnSpPr>
        <p:spPr>
          <a:xfrm flipH="1">
            <a:off x="5024753" y="5019409"/>
            <a:ext cx="1908000" cy="2"/>
          </a:xfrm>
          <a:prstGeom prst="straightConnector1">
            <a:avLst/>
          </a:prstGeom>
          <a:ln w="31750">
            <a:solidFill>
              <a:srgbClr val="006600"/>
            </a:solidFill>
            <a:tailEnd type="none"/>
          </a:ln>
        </p:spPr>
        <p:style>
          <a:lnRef idx="1">
            <a:schemeClr val="accent1"/>
          </a:lnRef>
          <a:fillRef idx="0">
            <a:schemeClr val="accent1"/>
          </a:fillRef>
          <a:effectRef idx="0">
            <a:schemeClr val="accent1"/>
          </a:effectRef>
          <a:fontRef idx="minor">
            <a:schemeClr val="tx1"/>
          </a:fontRef>
        </p:style>
      </p:cxnSp>
      <p:sp>
        <p:nvSpPr>
          <p:cNvPr id="25" name="角丸四角形 43">
            <a:extLst>
              <a:ext uri="{FF2B5EF4-FFF2-40B4-BE49-F238E27FC236}">
                <a16:creationId xmlns:a16="http://schemas.microsoft.com/office/drawing/2014/main" id="{8FFEBF44-2A14-4DBD-B18D-D26B9238D5B6}"/>
              </a:ext>
            </a:extLst>
          </p:cNvPr>
          <p:cNvSpPr/>
          <p:nvPr/>
        </p:nvSpPr>
        <p:spPr>
          <a:xfrm>
            <a:off x="1759649" y="3878754"/>
            <a:ext cx="3500437" cy="500062"/>
          </a:xfrm>
          <a:prstGeom prst="round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3200" dirty="0">
                <a:solidFill>
                  <a:srgbClr val="000000"/>
                </a:solidFill>
                <a:latin typeface="Meiryo UI" panose="020B0604030504040204" pitchFamily="50" charset="-128"/>
                <a:ea typeface="Meiryo UI" panose="020B0604030504040204" pitchFamily="50" charset="-128"/>
              </a:rPr>
              <a:t>入学</a:t>
            </a:r>
            <a:endParaRPr lang="en-US" altLang="ja-JP" sz="3200" dirty="0">
              <a:solidFill>
                <a:srgbClr val="000000"/>
              </a:solidFill>
              <a:latin typeface="Meiryo UI" panose="020B0604030504040204" pitchFamily="50" charset="-128"/>
              <a:ea typeface="Meiryo UI" panose="020B0604030504040204" pitchFamily="50" charset="-128"/>
            </a:endParaRPr>
          </a:p>
        </p:txBody>
      </p:sp>
      <p:sp>
        <p:nvSpPr>
          <p:cNvPr id="26" name="角丸四角形 40">
            <a:extLst>
              <a:ext uri="{FF2B5EF4-FFF2-40B4-BE49-F238E27FC236}">
                <a16:creationId xmlns:a16="http://schemas.microsoft.com/office/drawing/2014/main" id="{B133074E-C862-44CD-B810-7EACCC711ACA}"/>
              </a:ext>
            </a:extLst>
          </p:cNvPr>
          <p:cNvSpPr/>
          <p:nvPr/>
        </p:nvSpPr>
        <p:spPr>
          <a:xfrm>
            <a:off x="1759649" y="2667239"/>
            <a:ext cx="3500437" cy="500063"/>
          </a:xfrm>
          <a:prstGeom prst="roundRect">
            <a:avLst/>
          </a:prstGeom>
          <a:solidFill>
            <a:schemeClr val="accent3">
              <a:lumMod val="20000"/>
              <a:lumOff val="8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3200" dirty="0">
                <a:solidFill>
                  <a:srgbClr val="000000"/>
                </a:solidFill>
                <a:latin typeface="Meiryo UI" panose="020B0604030504040204" pitchFamily="50" charset="-128"/>
                <a:ea typeface="Meiryo UI" panose="020B0604030504040204" pitchFamily="50" charset="-128"/>
              </a:rPr>
              <a:t>合格</a:t>
            </a:r>
          </a:p>
        </p:txBody>
      </p:sp>
      <p:pic>
        <p:nvPicPr>
          <p:cNvPr id="27" name="図 26">
            <a:extLst>
              <a:ext uri="{FF2B5EF4-FFF2-40B4-BE49-F238E27FC236}">
                <a16:creationId xmlns:a16="http://schemas.microsoft.com/office/drawing/2014/main" id="{5BACD07A-7F42-4C71-ABD1-D6DE67D81D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3212279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D9007A-71F7-45FE-9319-86C05C783C5B}"/>
              </a:ext>
            </a:extLst>
          </p:cNvPr>
          <p:cNvSpPr>
            <a:spLocks noGrp="1"/>
          </p:cNvSpPr>
          <p:nvPr>
            <p:ph type="title"/>
          </p:nvPr>
        </p:nvSpPr>
        <p:spPr>
          <a:xfrm>
            <a:off x="982133" y="393193"/>
            <a:ext cx="7951555" cy="923543"/>
          </a:xfrm>
        </p:spPr>
        <p:txBody>
          <a:bodyPr/>
          <a:lstStyle/>
          <a:p>
            <a:r>
              <a:rPr lang="ja-JP" altLang="en-US" sz="3600" dirty="0">
                <a:latin typeface="メイリオ" panose="020B0604030504040204" pitchFamily="50" charset="-128"/>
                <a:ea typeface="メイリオ" panose="020B0604030504040204" pitchFamily="50" charset="-128"/>
              </a:rPr>
              <a:t>大学院受験資格</a:t>
            </a:r>
            <a:r>
              <a:rPr lang="ja-JP" altLang="en-US" sz="2800" dirty="0">
                <a:latin typeface="メイリオ" panose="020B0604030504040204" pitchFamily="50" charset="-128"/>
                <a:ea typeface="メイリオ" panose="020B0604030504040204" pitchFamily="50" charset="-128"/>
              </a:rPr>
              <a:t>（社会人特別選抜方式）</a:t>
            </a:r>
            <a:endParaRPr kumimoji="1" lang="ja-JP" altLang="en-US" dirty="0">
              <a:latin typeface="メイリオ" panose="020B0604030504040204" pitchFamily="50" charset="-128"/>
              <a:ea typeface="メイリオ" panose="020B0604030504040204" pitchFamily="50" charset="-128"/>
            </a:endParaRPr>
          </a:p>
        </p:txBody>
      </p:sp>
      <p:sp>
        <p:nvSpPr>
          <p:cNvPr id="4" name="Rectangle 3">
            <a:extLst>
              <a:ext uri="{FF2B5EF4-FFF2-40B4-BE49-F238E27FC236}">
                <a16:creationId xmlns:a16="http://schemas.microsoft.com/office/drawing/2014/main" id="{A046CC95-E3B4-44D5-BE19-C6581845D4C4}"/>
              </a:ext>
            </a:extLst>
          </p:cNvPr>
          <p:cNvSpPr txBox="1">
            <a:spLocks noChangeArrowheads="1"/>
          </p:cNvSpPr>
          <p:nvPr/>
        </p:nvSpPr>
        <p:spPr bwMode="auto">
          <a:xfrm>
            <a:off x="982132" y="1228212"/>
            <a:ext cx="7951555" cy="5280615"/>
          </a:xfrm>
          <a:prstGeom prst="rect">
            <a:avLst/>
          </a:prstGeom>
          <a:noFill/>
          <a:ln w="9525">
            <a:noFill/>
            <a:miter lim="800000"/>
            <a:headEnd/>
            <a:tailEnd/>
          </a:ln>
        </p:spPr>
        <p:txBody>
          <a:bodyPr/>
          <a:lstStyle/>
          <a:p>
            <a:pPr marL="342900" indent="-342900" eaLnBrk="1" hangingPunct="1">
              <a:spcAft>
                <a:spcPts val="600"/>
              </a:spcAft>
              <a:buClr>
                <a:schemeClr val="folHlink"/>
              </a:buClr>
              <a:buSzPct val="90000"/>
              <a:buFont typeface="Wingdings" pitchFamily="2" charset="2"/>
              <a:buChar char="n"/>
              <a:defRPr/>
            </a:pPr>
            <a:r>
              <a:rPr lang="en-US" altLang="ja-JP" sz="2400" kern="0" dirty="0">
                <a:latin typeface="メイリオ" panose="020B0604030504040204" pitchFamily="50" charset="-128"/>
                <a:ea typeface="メイリオ" panose="020B0604030504040204" pitchFamily="50" charset="-128"/>
              </a:rPr>
              <a:t>2024</a:t>
            </a:r>
            <a:r>
              <a:rPr lang="ja-JP" altLang="en-US" sz="2400" kern="0" dirty="0">
                <a:latin typeface="メイリオ" panose="020B0604030504040204" pitchFamily="50" charset="-128"/>
                <a:ea typeface="メイリオ" panose="020B0604030504040204" pitchFamily="50" charset="-128"/>
              </a:rPr>
              <a:t>年</a:t>
            </a:r>
            <a:r>
              <a:rPr lang="en-US" altLang="ja-JP" sz="2400" kern="0" dirty="0">
                <a:latin typeface="メイリオ" panose="020B0604030504040204" pitchFamily="50" charset="-128"/>
                <a:ea typeface="メイリオ" panose="020B0604030504040204" pitchFamily="50" charset="-128"/>
              </a:rPr>
              <a:t>3</a:t>
            </a:r>
            <a:r>
              <a:rPr lang="ja-JP" altLang="en-US" sz="2400" kern="0" dirty="0">
                <a:latin typeface="メイリオ" panose="020B0604030504040204" pitchFamily="50" charset="-128"/>
                <a:ea typeface="メイリオ" panose="020B0604030504040204" pitchFamily="50" charset="-128"/>
              </a:rPr>
              <a:t>月までに、常勤、非常勤を問わず</a:t>
            </a:r>
            <a:r>
              <a:rPr lang="en-US" altLang="ja-JP" sz="2400" kern="0" dirty="0">
                <a:latin typeface="メイリオ" panose="020B0604030504040204" pitchFamily="50" charset="-128"/>
                <a:ea typeface="メイリオ" panose="020B0604030504040204" pitchFamily="50" charset="-128"/>
              </a:rPr>
              <a:t>1</a:t>
            </a:r>
            <a:r>
              <a:rPr lang="ja-JP" altLang="en-US" sz="2400" kern="0" dirty="0">
                <a:latin typeface="メイリオ" panose="020B0604030504040204" pitchFamily="50" charset="-128"/>
                <a:ea typeface="メイリオ" panose="020B0604030504040204" pitchFamily="50" charset="-128"/>
              </a:rPr>
              <a:t>年以上の社会的経験を有する者（見込み含む）</a:t>
            </a:r>
            <a:br>
              <a:rPr lang="en-US" altLang="ja-JP" sz="2400" kern="0" dirty="0">
                <a:latin typeface="メイリオ" panose="020B0604030504040204" pitchFamily="50" charset="-128"/>
                <a:ea typeface="メイリオ" panose="020B0604030504040204" pitchFamily="50" charset="-128"/>
              </a:rPr>
            </a:br>
            <a:r>
              <a:rPr lang="en-US" altLang="ja-JP" sz="2000" u="sng" kern="0" dirty="0">
                <a:latin typeface="メイリオ" panose="020B0604030504040204" pitchFamily="50" charset="-128"/>
                <a:ea typeface="メイリオ" panose="020B0604030504040204" pitchFamily="50" charset="-128"/>
              </a:rPr>
              <a:t>※2023</a:t>
            </a:r>
            <a:r>
              <a:rPr lang="ja-JP" altLang="en-US" sz="2000" u="sng" kern="0" dirty="0">
                <a:latin typeface="メイリオ" panose="020B0604030504040204" pitchFamily="50" charset="-128"/>
                <a:ea typeface="メイリオ" panose="020B0604030504040204" pitchFamily="50" charset="-128"/>
              </a:rPr>
              <a:t>年</a:t>
            </a:r>
            <a:r>
              <a:rPr lang="en-US" altLang="ja-JP" sz="2000" u="sng" kern="0" dirty="0">
                <a:latin typeface="メイリオ" panose="020B0604030504040204" pitchFamily="50" charset="-128"/>
                <a:ea typeface="メイリオ" panose="020B0604030504040204" pitchFamily="50" charset="-128"/>
              </a:rPr>
              <a:t>10</a:t>
            </a:r>
            <a:r>
              <a:rPr lang="ja-JP" altLang="en-US" sz="2000" u="sng" kern="0" dirty="0">
                <a:latin typeface="メイリオ" panose="020B0604030504040204" pitchFamily="50" charset="-128"/>
                <a:ea typeface="メイリオ" panose="020B0604030504040204" pitchFamily="50" charset="-128"/>
              </a:rPr>
              <a:t>月入学の方は、「</a:t>
            </a:r>
            <a:r>
              <a:rPr lang="en-US" altLang="ja-JP" sz="2000" u="sng" kern="0" dirty="0">
                <a:latin typeface="メイリオ" panose="020B0604030504040204" pitchFamily="50" charset="-128"/>
                <a:ea typeface="メイリオ" panose="020B0604030504040204" pitchFamily="50" charset="-128"/>
              </a:rPr>
              <a:t>2023</a:t>
            </a:r>
            <a:r>
              <a:rPr lang="ja-JP" altLang="en-US" sz="2000" u="sng" kern="0" dirty="0">
                <a:latin typeface="メイリオ" panose="020B0604030504040204" pitchFamily="50" charset="-128"/>
                <a:ea typeface="メイリオ" panose="020B0604030504040204" pitchFamily="50" charset="-128"/>
              </a:rPr>
              <a:t>年</a:t>
            </a:r>
            <a:r>
              <a:rPr lang="en-US" altLang="ja-JP" sz="2000" u="sng" kern="0" dirty="0">
                <a:latin typeface="メイリオ" panose="020B0604030504040204" pitchFamily="50" charset="-128"/>
                <a:ea typeface="メイリオ" panose="020B0604030504040204" pitchFamily="50" charset="-128"/>
              </a:rPr>
              <a:t>9</a:t>
            </a:r>
            <a:r>
              <a:rPr lang="ja-JP" altLang="en-US" sz="2000" u="sng" kern="0" dirty="0">
                <a:latin typeface="メイリオ" panose="020B0604030504040204" pitchFamily="50" charset="-128"/>
                <a:ea typeface="メイリオ" panose="020B0604030504040204" pitchFamily="50" charset="-128"/>
              </a:rPr>
              <a:t>月まで」と読み替える</a:t>
            </a:r>
            <a:endParaRPr lang="ja-JP" altLang="en-US" sz="2400" u="sng" kern="0" dirty="0">
              <a:latin typeface="メイリオ" panose="020B0604030504040204" pitchFamily="50" charset="-128"/>
              <a:ea typeface="メイリオ" panose="020B0604030504040204" pitchFamily="50" charset="-128"/>
            </a:endParaRPr>
          </a:p>
          <a:p>
            <a:pPr marL="342900" indent="-342900" eaLnBrk="1" hangingPunct="1">
              <a:spcBef>
                <a:spcPct val="20000"/>
              </a:spcBef>
              <a:spcAft>
                <a:spcPts val="600"/>
              </a:spcAft>
              <a:buClr>
                <a:schemeClr val="folHlink"/>
              </a:buClr>
              <a:buSzPct val="90000"/>
              <a:buFont typeface="Wingdings" pitchFamily="2" charset="2"/>
              <a:buChar char="n"/>
              <a:defRPr/>
            </a:pPr>
            <a:r>
              <a:rPr lang="ja-JP" altLang="en-US" sz="2400" kern="0" dirty="0">
                <a:latin typeface="メイリオ" panose="020B0604030504040204" pitchFamily="50" charset="-128"/>
                <a:ea typeface="メイリオ" panose="020B0604030504040204" pitchFamily="50" charset="-128"/>
              </a:rPr>
              <a:t>修士の学位を有する者</a:t>
            </a:r>
            <a:endParaRPr lang="en-US" altLang="ja-JP" sz="2400" kern="0" dirty="0">
              <a:latin typeface="メイリオ" panose="020B0604030504040204" pitchFamily="50" charset="-128"/>
              <a:ea typeface="メイリオ" panose="020B0604030504040204" pitchFamily="50" charset="-128"/>
            </a:endParaRPr>
          </a:p>
          <a:p>
            <a:pPr marL="342900" indent="-342900" eaLnBrk="1" hangingPunct="1">
              <a:spcBef>
                <a:spcPct val="20000"/>
              </a:spcBef>
              <a:buClr>
                <a:schemeClr val="folHlink"/>
              </a:buClr>
              <a:buSzPct val="90000"/>
              <a:buFont typeface="Wingdings" pitchFamily="2" charset="2"/>
              <a:buChar char="n"/>
              <a:defRPr/>
            </a:pPr>
            <a:r>
              <a:rPr lang="ja-JP" altLang="en-US" sz="2400" kern="0" dirty="0">
                <a:latin typeface="メイリオ" panose="020B0604030504040204" pitchFamily="50" charset="-128"/>
                <a:ea typeface="メイリオ" panose="020B0604030504040204" pitchFamily="50" charset="-128"/>
              </a:rPr>
              <a:t>個別審査により、本学大学院において修士の学位と同等以上の学力があると認められた者</a:t>
            </a:r>
            <a:endParaRPr lang="en-US" altLang="ja-JP" sz="2400" kern="0" dirty="0">
              <a:latin typeface="メイリオ" panose="020B0604030504040204" pitchFamily="50" charset="-128"/>
              <a:ea typeface="メイリオ" panose="020B0604030504040204" pitchFamily="50" charset="-128"/>
            </a:endParaRPr>
          </a:p>
          <a:p>
            <a:pPr marL="342900" indent="-342900" eaLnBrk="1" hangingPunct="1">
              <a:spcBef>
                <a:spcPct val="20000"/>
              </a:spcBef>
              <a:buClr>
                <a:schemeClr val="folHlink"/>
              </a:buClr>
              <a:buSzPct val="90000"/>
              <a:buFont typeface="Wingdings" pitchFamily="2" charset="2"/>
              <a:buNone/>
              <a:defRPr/>
            </a:pPr>
            <a:r>
              <a:rPr lang="ja-JP" altLang="en-US" sz="2000" kern="0" dirty="0">
                <a:latin typeface="メイリオ" panose="020B0604030504040204" pitchFamily="50" charset="-128"/>
                <a:ea typeface="メイリオ" panose="020B0604030504040204" pitchFamily="50" charset="-128"/>
              </a:rPr>
              <a:t>　　出願資格審査合格後に出願（詳しくは募集要項を参照</a:t>
            </a:r>
            <a:r>
              <a:rPr lang="en-US" altLang="ja-JP" sz="2000" kern="0" dirty="0">
                <a:latin typeface="メイリオ" panose="020B0604030504040204" pitchFamily="50" charset="-128"/>
                <a:ea typeface="メイリオ" panose="020B0604030504040204" pitchFamily="50" charset="-128"/>
              </a:rPr>
              <a:t>)</a:t>
            </a:r>
          </a:p>
          <a:p>
            <a:pPr marL="342900" indent="-342900" eaLnBrk="1" hangingPunct="1">
              <a:spcBef>
                <a:spcPct val="20000"/>
              </a:spcBef>
              <a:buClr>
                <a:schemeClr val="folHlink"/>
              </a:buClr>
              <a:buSzPct val="90000"/>
              <a:buFont typeface="Wingdings" pitchFamily="2" charset="2"/>
              <a:buNone/>
              <a:defRPr/>
            </a:pPr>
            <a:r>
              <a:rPr lang="ja-JP" altLang="en-US" sz="2000" b="1" kern="0" dirty="0">
                <a:latin typeface="メイリオ" panose="020B0604030504040204" pitchFamily="50" charset="-128"/>
                <a:ea typeface="メイリオ" panose="020B0604030504040204" pitchFamily="50" charset="-128"/>
              </a:rPr>
              <a:t>　　</a:t>
            </a:r>
            <a:r>
              <a:rPr lang="ja-JP" altLang="en-US" sz="2000" kern="0" dirty="0">
                <a:latin typeface="メイリオ" panose="020B0604030504040204" pitchFamily="50" charset="-128"/>
                <a:ea typeface="メイリオ" panose="020B0604030504040204" pitchFamily="50" charset="-128"/>
              </a:rPr>
              <a:t>申込期日</a:t>
            </a:r>
            <a:r>
              <a:rPr lang="ja-JP" altLang="en-US" sz="2000" kern="0" dirty="0">
                <a:latin typeface="メイリオ" panose="020B0604030504040204" pitchFamily="50" charset="-128"/>
                <a:ea typeface="メイリオ" panose="020B0604030504040204" pitchFamily="50" charset="-128"/>
                <a:sym typeface="Wingdings" pitchFamily="2" charset="2"/>
              </a:rPr>
              <a:t>：例年募集要項配布～出願期間の約</a:t>
            </a:r>
            <a:r>
              <a:rPr lang="en-US" altLang="ja-JP" sz="2000" kern="0" dirty="0">
                <a:latin typeface="メイリオ" panose="020B0604030504040204" pitchFamily="50" charset="-128"/>
                <a:ea typeface="メイリオ" panose="020B0604030504040204" pitchFamily="50" charset="-128"/>
                <a:sym typeface="Wingdings" pitchFamily="2" charset="2"/>
              </a:rPr>
              <a:t>3</a:t>
            </a:r>
            <a:r>
              <a:rPr lang="ja-JP" altLang="en-US" sz="2000" kern="0" dirty="0">
                <a:latin typeface="メイリオ" panose="020B0604030504040204" pitchFamily="50" charset="-128"/>
                <a:ea typeface="メイリオ" panose="020B0604030504040204" pitchFamily="50" charset="-128"/>
                <a:sym typeface="Wingdings" pitchFamily="2" charset="2"/>
              </a:rPr>
              <a:t>週間前まで</a:t>
            </a:r>
            <a:endParaRPr lang="en-US" altLang="ja-JP" sz="2000" kern="0" dirty="0">
              <a:latin typeface="メイリオ" panose="020B0604030504040204" pitchFamily="50" charset="-128"/>
              <a:ea typeface="メイリオ" panose="020B0604030504040204" pitchFamily="50" charset="-128"/>
            </a:endParaRPr>
          </a:p>
          <a:p>
            <a:pPr marL="342900" indent="-342900" algn="ctr" eaLnBrk="1" hangingPunct="1">
              <a:spcBef>
                <a:spcPct val="20000"/>
              </a:spcBef>
              <a:buClr>
                <a:schemeClr val="folHlink"/>
              </a:buClr>
              <a:buSzPct val="90000"/>
              <a:buFont typeface="Wingdings" pitchFamily="2" charset="2"/>
              <a:buNone/>
              <a:defRPr/>
            </a:pPr>
            <a:endParaRPr lang="en-US" altLang="ja-JP" sz="3200" b="1" kern="0" dirty="0">
              <a:latin typeface="メイリオ" panose="020B0604030504040204" pitchFamily="50" charset="-128"/>
              <a:ea typeface="メイリオ" panose="020B0604030504040204" pitchFamily="50" charset="-128"/>
            </a:endParaRPr>
          </a:p>
          <a:p>
            <a:pPr marL="342900" indent="-342900" algn="ctr" eaLnBrk="1" hangingPunct="1">
              <a:spcBef>
                <a:spcPts val="2400"/>
              </a:spcBef>
              <a:buClr>
                <a:schemeClr val="folHlink"/>
              </a:buClr>
              <a:buSzPct val="90000"/>
              <a:buFont typeface="Wingdings" pitchFamily="2" charset="2"/>
              <a:buNone/>
              <a:defRPr/>
            </a:pPr>
            <a:r>
              <a:rPr lang="ja-JP" altLang="en-US" sz="3200" b="1" kern="0" dirty="0">
                <a:solidFill>
                  <a:srgbClr val="0070C0"/>
                </a:solidFill>
                <a:latin typeface="メイリオ" panose="020B0604030504040204" pitchFamily="50" charset="-128"/>
                <a:ea typeface="メイリオ" panose="020B0604030504040204" pitchFamily="50" charset="-128"/>
              </a:rPr>
              <a:t>大学院入試合格後にプログラム履修審査</a:t>
            </a:r>
            <a:endParaRPr lang="en-US" altLang="ja-JP" sz="3200" b="1" kern="0" dirty="0">
              <a:solidFill>
                <a:srgbClr val="0070C0"/>
              </a:solidFill>
              <a:latin typeface="メイリオ" panose="020B0604030504040204" pitchFamily="50" charset="-128"/>
              <a:ea typeface="メイリオ" panose="020B0604030504040204" pitchFamily="50" charset="-128"/>
            </a:endParaRPr>
          </a:p>
          <a:p>
            <a:pPr marL="342900" indent="-342900" algn="ctr" eaLnBrk="1" hangingPunct="1">
              <a:spcBef>
                <a:spcPct val="20000"/>
              </a:spcBef>
              <a:buClr>
                <a:schemeClr val="folHlink"/>
              </a:buClr>
              <a:buSzPct val="90000"/>
              <a:buFont typeface="Wingdings" pitchFamily="2" charset="2"/>
              <a:buNone/>
              <a:defRPr/>
            </a:pPr>
            <a:r>
              <a:rPr lang="ja-JP" altLang="en-US" sz="3200" b="1" kern="0" dirty="0">
                <a:solidFill>
                  <a:srgbClr val="0070C0"/>
                </a:solidFill>
                <a:latin typeface="メイリオ" panose="020B0604030504040204" pitchFamily="50" charset="-128"/>
                <a:ea typeface="メイリオ" panose="020B0604030504040204" pitchFamily="50" charset="-128"/>
              </a:rPr>
              <a:t>⇒ 合格者にプログラムを適用</a:t>
            </a:r>
          </a:p>
        </p:txBody>
      </p:sp>
      <p:sp>
        <p:nvSpPr>
          <p:cNvPr id="5" name="下矢印 5">
            <a:extLst>
              <a:ext uri="{FF2B5EF4-FFF2-40B4-BE49-F238E27FC236}">
                <a16:creationId xmlns:a16="http://schemas.microsoft.com/office/drawing/2014/main" id="{A3177F91-E9AF-4444-B731-84CD2FBC37CC}"/>
              </a:ext>
            </a:extLst>
          </p:cNvPr>
          <p:cNvSpPr/>
          <p:nvPr/>
        </p:nvSpPr>
        <p:spPr>
          <a:xfrm>
            <a:off x="3556432" y="4683083"/>
            <a:ext cx="2500312" cy="431800"/>
          </a:xfrm>
          <a:prstGeom prst="downArrow">
            <a:avLst>
              <a:gd name="adj1" fmla="val 50000"/>
              <a:gd name="adj2" fmla="val 6722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pic>
        <p:nvPicPr>
          <p:cNvPr id="6" name="図 5">
            <a:extLst>
              <a:ext uri="{FF2B5EF4-FFF2-40B4-BE49-F238E27FC236}">
                <a16:creationId xmlns:a16="http://schemas.microsoft.com/office/drawing/2014/main" id="{C2FF40CF-8C4B-4CF3-A6E7-D6FBF68A08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1309393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52DE5A-2B6E-4D66-AA44-18618023D0A1}"/>
              </a:ext>
            </a:extLst>
          </p:cNvPr>
          <p:cNvSpPr>
            <a:spLocks noGrp="1"/>
          </p:cNvSpPr>
          <p:nvPr>
            <p:ph type="title"/>
          </p:nvPr>
        </p:nvSpPr>
        <p:spPr>
          <a:xfrm>
            <a:off x="982133" y="365761"/>
            <a:ext cx="7704667" cy="1527047"/>
          </a:xfrm>
        </p:spPr>
        <p:txBody>
          <a:bodyPr>
            <a:normAutofit/>
          </a:bodyPr>
          <a:lstStyle/>
          <a:p>
            <a:r>
              <a:rPr kumimoji="1" lang="ja-JP" altLang="en-US" sz="3600" dirty="0">
                <a:latin typeface="メイリオ" panose="020B0604030504040204" pitchFamily="50" charset="-128"/>
                <a:ea typeface="メイリオ" panose="020B0604030504040204" pitchFamily="50" charset="-128"/>
              </a:rPr>
              <a:t>早期修了プログラムを実施する</a:t>
            </a:r>
            <a:br>
              <a:rPr kumimoji="1" lang="en-US" altLang="ja-JP" sz="3600" dirty="0">
                <a:latin typeface="メイリオ" panose="020B0604030504040204" pitchFamily="50" charset="-128"/>
                <a:ea typeface="メイリオ" panose="020B0604030504040204" pitchFamily="50" charset="-128"/>
              </a:rPr>
            </a:br>
            <a:r>
              <a:rPr kumimoji="1" lang="ja-JP" altLang="en-US" sz="3600" dirty="0">
                <a:latin typeface="メイリオ" panose="020B0604030504040204" pitchFamily="50" charset="-128"/>
                <a:ea typeface="メイリオ" panose="020B0604030504040204" pitchFamily="50" charset="-128"/>
              </a:rPr>
              <a:t>学位プログラム</a:t>
            </a:r>
          </a:p>
        </p:txBody>
      </p:sp>
      <p:graphicFrame>
        <p:nvGraphicFramePr>
          <p:cNvPr id="4" name="表 3">
            <a:extLst>
              <a:ext uri="{FF2B5EF4-FFF2-40B4-BE49-F238E27FC236}">
                <a16:creationId xmlns:a16="http://schemas.microsoft.com/office/drawing/2014/main" id="{2236980D-2D33-4CCC-9AED-9587EF8A9B60}"/>
              </a:ext>
            </a:extLst>
          </p:cNvPr>
          <p:cNvGraphicFramePr>
            <a:graphicFrameLocks noGrp="1"/>
          </p:cNvGraphicFramePr>
          <p:nvPr>
            <p:extLst>
              <p:ext uri="{D42A27DB-BD31-4B8C-83A1-F6EECF244321}">
                <p14:modId xmlns:p14="http://schemas.microsoft.com/office/powerpoint/2010/main" val="683353380"/>
              </p:ext>
            </p:extLst>
          </p:nvPr>
        </p:nvGraphicFramePr>
        <p:xfrm>
          <a:off x="982132" y="1988387"/>
          <a:ext cx="7704668" cy="3712548"/>
        </p:xfrm>
        <a:graphic>
          <a:graphicData uri="http://schemas.openxmlformats.org/drawingml/2006/table">
            <a:tbl>
              <a:tblPr>
                <a:tableStyleId>{5C22544A-7EE6-4342-B048-85BDC9FD1C3A}</a:tableStyleId>
              </a:tblPr>
              <a:tblGrid>
                <a:gridCol w="3852334">
                  <a:extLst>
                    <a:ext uri="{9D8B030D-6E8A-4147-A177-3AD203B41FA5}">
                      <a16:colId xmlns:a16="http://schemas.microsoft.com/office/drawing/2014/main" val="20001"/>
                    </a:ext>
                  </a:extLst>
                </a:gridCol>
                <a:gridCol w="3852334">
                  <a:extLst>
                    <a:ext uri="{9D8B030D-6E8A-4147-A177-3AD203B41FA5}">
                      <a16:colId xmlns:a16="http://schemas.microsoft.com/office/drawing/2014/main" val="20002"/>
                    </a:ext>
                  </a:extLst>
                </a:gridCol>
              </a:tblGrid>
              <a:tr h="434001">
                <a:tc>
                  <a:txBody>
                    <a:bodyPr/>
                    <a:lstStyle/>
                    <a:p>
                      <a:pPr algn="ctr"/>
                      <a:r>
                        <a:rPr kumimoji="1" lang="ja-JP" altLang="en-US" sz="1800" b="0" dirty="0">
                          <a:solidFill>
                            <a:schemeClr val="bg1"/>
                          </a:solidFill>
                          <a:latin typeface="Meiryo UI" panose="020B0604030504040204" pitchFamily="50" charset="-128"/>
                          <a:ea typeface="Meiryo UI" panose="020B0604030504040204" pitchFamily="50" charset="-128"/>
                        </a:rPr>
                        <a:t>学位プログラム</a:t>
                      </a: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bg1"/>
                          </a:solidFill>
                          <a:latin typeface="Meiryo UI" panose="020B0604030504040204" pitchFamily="50" charset="-128"/>
                          <a:ea typeface="Meiryo UI" panose="020B0604030504040204" pitchFamily="50" charset="-128"/>
                        </a:rPr>
                        <a:t>学位名</a:t>
                      </a: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560141229"/>
                  </a:ext>
                </a:extLst>
              </a:tr>
              <a:tr h="525850">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社会工学</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博士（社会工学）</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39849">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リスク・レジリエンス工学</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博士（工学）</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0607043"/>
                  </a:ext>
                </a:extLst>
              </a:tr>
              <a:tr h="525850">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情報理工</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博士（工学）</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5187779"/>
                  </a:ext>
                </a:extLst>
              </a:tr>
              <a:tr h="525850">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知能機能システム</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博士（工学）</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7226672"/>
                  </a:ext>
                </a:extLst>
              </a:tr>
              <a:tr h="631019">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構造エネルギー工学</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博士（工学）</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8962071"/>
                  </a:ext>
                </a:extLst>
              </a:tr>
              <a:tr h="530129">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ライフイノベーション（生物情報）</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2000" b="0" dirty="0">
                          <a:solidFill>
                            <a:schemeClr val="tx1"/>
                          </a:solidFill>
                          <a:latin typeface="Meiryo UI" panose="020B0604030504040204" pitchFamily="50" charset="-128"/>
                          <a:ea typeface="Meiryo UI" panose="020B0604030504040204" pitchFamily="50" charset="-128"/>
                        </a:rPr>
                        <a:t> 博士（生物情報学）</a:t>
                      </a:r>
                      <a:endParaRPr kumimoji="1" lang="en-US" altLang="ja-JP" sz="2000" b="0" baseline="3000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7702626"/>
                  </a:ext>
                </a:extLst>
              </a:tr>
            </a:tbl>
          </a:graphicData>
        </a:graphic>
      </p:graphicFrame>
      <p:pic>
        <p:nvPicPr>
          <p:cNvPr id="5" name="図 4">
            <a:extLst>
              <a:ext uri="{FF2B5EF4-FFF2-40B4-BE49-F238E27FC236}">
                <a16:creationId xmlns:a16="http://schemas.microsoft.com/office/drawing/2014/main" id="{0F8853EB-FBED-4AA8-9EE3-B906954EAF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Tree>
    <p:extLst>
      <p:ext uri="{BB962C8B-B14F-4D97-AF65-F5344CB8AC3E}">
        <p14:creationId xmlns:p14="http://schemas.microsoft.com/office/powerpoint/2010/main" val="3271421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16CE3E-69A2-49C1-9BBC-4FD12D009ECB}"/>
              </a:ext>
            </a:extLst>
          </p:cNvPr>
          <p:cNvSpPr>
            <a:spLocks noGrp="1"/>
          </p:cNvSpPr>
          <p:nvPr>
            <p:ph type="title"/>
          </p:nvPr>
        </p:nvSpPr>
        <p:spPr>
          <a:xfrm>
            <a:off x="982133" y="457201"/>
            <a:ext cx="7704667" cy="1115567"/>
          </a:xfrm>
        </p:spPr>
        <p:txBody>
          <a:bodyPr/>
          <a:lstStyle/>
          <a:p>
            <a:r>
              <a:rPr lang="ja-JP" altLang="en-US" dirty="0">
                <a:latin typeface="メイリオ" panose="020B0604030504040204" pitchFamily="50" charset="-128"/>
                <a:ea typeface="メイリオ" panose="020B0604030504040204" pitchFamily="50" charset="-128"/>
              </a:rPr>
              <a:t>入学までの流れ</a:t>
            </a:r>
            <a:endParaRPr kumimoji="1" lang="ja-JP" altLang="en-US" dirty="0">
              <a:latin typeface="メイリオ" panose="020B0604030504040204" pitchFamily="50" charset="-128"/>
              <a:ea typeface="メイリオ" panose="020B0604030504040204" pitchFamily="50" charset="-128"/>
            </a:endParaRPr>
          </a:p>
        </p:txBody>
      </p:sp>
      <p:pic>
        <p:nvPicPr>
          <p:cNvPr id="5" name="図 4">
            <a:extLst>
              <a:ext uri="{FF2B5EF4-FFF2-40B4-BE49-F238E27FC236}">
                <a16:creationId xmlns:a16="http://schemas.microsoft.com/office/drawing/2014/main" id="{2279A194-4DDF-4126-A641-0205513EDD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
        <p:nvSpPr>
          <p:cNvPr id="7" name="正方形/長方形 6">
            <a:extLst>
              <a:ext uri="{FF2B5EF4-FFF2-40B4-BE49-F238E27FC236}">
                <a16:creationId xmlns:a16="http://schemas.microsoft.com/office/drawing/2014/main" id="{B0D38BC3-3883-4BDF-9576-FA444870E6B1}"/>
              </a:ext>
            </a:extLst>
          </p:cNvPr>
          <p:cNvSpPr/>
          <p:nvPr/>
        </p:nvSpPr>
        <p:spPr>
          <a:xfrm>
            <a:off x="861432" y="5117278"/>
            <a:ext cx="7694207" cy="1107996"/>
          </a:xfrm>
          <a:prstGeom prst="rect">
            <a:avLst/>
          </a:prstGeom>
        </p:spPr>
        <p:txBody>
          <a:bodyPr wrap="square">
            <a:spAutoFit/>
          </a:bodyPr>
          <a:lstStyle/>
          <a:p>
            <a:r>
              <a:rPr lang="en-US" altLang="ja-JP" sz="1100" dirty="0">
                <a:solidFill>
                  <a:srgbClr val="323D46"/>
                </a:solidFill>
                <a:latin typeface="メイリオ" panose="020B0604030504040204" pitchFamily="50" charset="-128"/>
                <a:ea typeface="メイリオ" panose="020B0604030504040204" pitchFamily="50" charset="-128"/>
              </a:rPr>
              <a:t>※ </a:t>
            </a:r>
            <a:r>
              <a:rPr lang="ja-JP" altLang="en-US" sz="1100" dirty="0">
                <a:solidFill>
                  <a:srgbClr val="323D46"/>
                </a:solidFill>
                <a:latin typeface="メイリオ" panose="020B0604030504040204" pitchFamily="50" charset="-128"/>
                <a:ea typeface="メイリオ" panose="020B0604030504040204" pitchFamily="50" charset="-128"/>
              </a:rPr>
              <a:t>新型コロナウイルス感染症の影響により日程等に影響が出る可能性がありますので、</a:t>
            </a:r>
            <a:endParaRPr lang="en-US" altLang="ja-JP" sz="1100" dirty="0">
              <a:solidFill>
                <a:srgbClr val="323D46"/>
              </a:solidFill>
              <a:latin typeface="メイリオ" panose="020B0604030504040204" pitchFamily="50" charset="-128"/>
              <a:ea typeface="メイリオ" panose="020B0604030504040204" pitchFamily="50" charset="-128"/>
            </a:endParaRPr>
          </a:p>
          <a:p>
            <a:r>
              <a:rPr lang="ja-JP" altLang="en-US" sz="1100" dirty="0">
                <a:solidFill>
                  <a:srgbClr val="323D46"/>
                </a:solidFill>
                <a:latin typeface="メイリオ" panose="020B0604030504040204" pitchFamily="50" charset="-128"/>
                <a:ea typeface="メイリオ" panose="020B0604030504040204" pitchFamily="50" charset="-128"/>
              </a:rPr>
              <a:t>　 適宜、募集要項サイトをご確認ください。</a:t>
            </a:r>
            <a:endParaRPr lang="en-US" altLang="ja-JP" sz="1100" dirty="0">
              <a:solidFill>
                <a:srgbClr val="323D46"/>
              </a:solidFill>
              <a:latin typeface="メイリオ" panose="020B0604030504040204" pitchFamily="50" charset="-128"/>
              <a:ea typeface="メイリオ" panose="020B0604030504040204" pitchFamily="50" charset="-128"/>
            </a:endParaRPr>
          </a:p>
          <a:p>
            <a:r>
              <a:rPr lang="ja-JP" altLang="en-US" sz="1100" dirty="0">
                <a:solidFill>
                  <a:srgbClr val="323D46"/>
                </a:solidFill>
                <a:latin typeface="メイリオ" panose="020B0604030504040204" pitchFamily="50" charset="-128"/>
                <a:ea typeface="メイリオ" panose="020B0604030504040204" pitchFamily="50" charset="-128"/>
              </a:rPr>
              <a:t>　 </a:t>
            </a:r>
            <a:r>
              <a:rPr lang="en-US" altLang="ja-JP" sz="1100" dirty="0">
                <a:solidFill>
                  <a:srgbClr val="323D46"/>
                </a:solidFill>
                <a:latin typeface="メイリオ" panose="020B0604030504040204" pitchFamily="50" charset="-128"/>
                <a:ea typeface="メイリオ" panose="020B0604030504040204" pitchFamily="50" charset="-128"/>
              </a:rPr>
              <a:t>https://www.ap-graduate.tsukuba.ac.jp/</a:t>
            </a:r>
          </a:p>
          <a:p>
            <a:br>
              <a:rPr lang="en-US" altLang="ja-JP" sz="1100" dirty="0">
                <a:latin typeface="メイリオ" panose="020B0604030504040204" pitchFamily="50" charset="-128"/>
                <a:ea typeface="メイリオ" panose="020B0604030504040204" pitchFamily="50" charset="-128"/>
              </a:rPr>
            </a:b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月入学者向けの詳細なスケジュールは、下記の特設ページでご確認ください。</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rPr>
              <a:t>https://www.sie.tsukuba.ac.jp/souki</a:t>
            </a:r>
            <a:endParaRPr lang="ja-JP" altLang="en-US" sz="1100" dirty="0">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60AB776F-3970-4CF2-B203-B7C0B2B9466F}"/>
              </a:ext>
            </a:extLst>
          </p:cNvPr>
          <p:cNvPicPr>
            <a:picLocks noChangeAspect="1"/>
          </p:cNvPicPr>
          <p:nvPr/>
        </p:nvPicPr>
        <p:blipFill>
          <a:blip r:embed="rId3"/>
          <a:stretch>
            <a:fillRect/>
          </a:stretch>
        </p:blipFill>
        <p:spPr>
          <a:xfrm>
            <a:off x="861432" y="1404349"/>
            <a:ext cx="7780764" cy="3654363"/>
          </a:xfrm>
          <a:prstGeom prst="rect">
            <a:avLst/>
          </a:prstGeom>
        </p:spPr>
      </p:pic>
    </p:spTree>
    <p:extLst>
      <p:ext uri="{BB962C8B-B14F-4D97-AF65-F5344CB8AC3E}">
        <p14:creationId xmlns:p14="http://schemas.microsoft.com/office/powerpoint/2010/main" val="4224582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B61902A9-E1C7-4BD8-B47A-69B7D5DD37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3408" y="6283840"/>
            <a:ext cx="2330769" cy="449975"/>
          </a:xfrm>
          <a:prstGeom prst="rect">
            <a:avLst/>
          </a:prstGeom>
        </p:spPr>
      </p:pic>
      <p:sp>
        <p:nvSpPr>
          <p:cNvPr id="2" name="タイトル 1">
            <a:extLst>
              <a:ext uri="{FF2B5EF4-FFF2-40B4-BE49-F238E27FC236}">
                <a16:creationId xmlns:a16="http://schemas.microsoft.com/office/drawing/2014/main" id="{9F7B5D8B-9D95-4956-A7EB-5FF448A6BBB4}"/>
              </a:ext>
            </a:extLst>
          </p:cNvPr>
          <p:cNvSpPr>
            <a:spLocks noGrp="1"/>
          </p:cNvSpPr>
          <p:nvPr>
            <p:ph type="title"/>
          </p:nvPr>
        </p:nvSpPr>
        <p:spPr>
          <a:xfrm>
            <a:off x="982133" y="219457"/>
            <a:ext cx="7704667" cy="1060703"/>
          </a:xfrm>
        </p:spPr>
        <p:txBody>
          <a:bodyPr>
            <a:normAutofit/>
          </a:bodyPr>
          <a:lstStyle/>
          <a:p>
            <a:r>
              <a:rPr kumimoji="1" lang="ja-JP" altLang="en-US" sz="3200" dirty="0">
                <a:latin typeface="メイリオ" panose="020B0604030504040204" pitchFamily="50" charset="-128"/>
                <a:ea typeface="メイリオ" panose="020B0604030504040204" pitchFamily="50" charset="-128"/>
              </a:rPr>
              <a:t>プログラム審査要件</a:t>
            </a:r>
            <a:br>
              <a:rPr kumimoji="1" lang="en-US" altLang="ja-JP" sz="3600" dirty="0">
                <a:latin typeface="メイリオ" panose="020B0604030504040204" pitchFamily="50" charset="-128"/>
                <a:ea typeface="メイリオ" panose="020B0604030504040204" pitchFamily="50" charset="-128"/>
              </a:rPr>
            </a:br>
            <a:r>
              <a:rPr kumimoji="1" lang="ja-JP" altLang="en-US" sz="1800" dirty="0">
                <a:latin typeface="メイリオ" panose="020B0604030504040204" pitchFamily="50" charset="-128"/>
                <a:ea typeface="メイリオ" panose="020B0604030504040204" pitchFamily="50" charset="-128"/>
              </a:rPr>
              <a:t>履修に必要な論文数・口頭発表数など</a:t>
            </a:r>
            <a:r>
              <a:rPr kumimoji="1" lang="ja-JP" altLang="en-US" sz="1400" dirty="0">
                <a:latin typeface="メイリオ" panose="020B0604030504040204" pitchFamily="50" charset="-128"/>
                <a:ea typeface="メイリオ" panose="020B0604030504040204" pitchFamily="50" charset="-128"/>
              </a:rPr>
              <a:t>（</a:t>
            </a:r>
            <a:r>
              <a:rPr kumimoji="1" lang="en-US" altLang="ja-JP" sz="1400" dirty="0">
                <a:latin typeface="メイリオ" panose="020B0604030504040204" pitchFamily="50" charset="-128"/>
                <a:ea typeface="メイリオ" panose="020B0604030504040204" pitchFamily="50" charset="-128"/>
              </a:rPr>
              <a:t>2023</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rPr>
              <a:t>月現在）</a:t>
            </a:r>
            <a:endParaRPr kumimoji="1" lang="ja-JP" altLang="en-US" sz="1800" dirty="0">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E2B74917-97D5-4FE8-9BBA-CF8140A15F75}"/>
              </a:ext>
            </a:extLst>
          </p:cNvPr>
          <p:cNvGraphicFramePr>
            <a:graphicFrameLocks noGrp="1"/>
          </p:cNvGraphicFramePr>
          <p:nvPr>
            <p:extLst>
              <p:ext uri="{D42A27DB-BD31-4B8C-83A1-F6EECF244321}">
                <p14:modId xmlns:p14="http://schemas.microsoft.com/office/powerpoint/2010/main" val="1861419297"/>
              </p:ext>
            </p:extLst>
          </p:nvPr>
        </p:nvGraphicFramePr>
        <p:xfrm>
          <a:off x="982132" y="1243584"/>
          <a:ext cx="7924125" cy="5260721"/>
        </p:xfrm>
        <a:graphic>
          <a:graphicData uri="http://schemas.openxmlformats.org/drawingml/2006/table">
            <a:tbl>
              <a:tblPr>
                <a:tableStyleId>{5C22544A-7EE6-4342-B048-85BDC9FD1C3A}</a:tableStyleId>
              </a:tblPr>
              <a:tblGrid>
                <a:gridCol w="1614764">
                  <a:extLst>
                    <a:ext uri="{9D8B030D-6E8A-4147-A177-3AD203B41FA5}">
                      <a16:colId xmlns:a16="http://schemas.microsoft.com/office/drawing/2014/main" val="20001"/>
                    </a:ext>
                  </a:extLst>
                </a:gridCol>
                <a:gridCol w="3667986">
                  <a:extLst>
                    <a:ext uri="{9D8B030D-6E8A-4147-A177-3AD203B41FA5}">
                      <a16:colId xmlns:a16="http://schemas.microsoft.com/office/drawing/2014/main" val="20002"/>
                    </a:ext>
                  </a:extLst>
                </a:gridCol>
                <a:gridCol w="2641375">
                  <a:extLst>
                    <a:ext uri="{9D8B030D-6E8A-4147-A177-3AD203B41FA5}">
                      <a16:colId xmlns:a16="http://schemas.microsoft.com/office/drawing/2014/main" val="2405636516"/>
                    </a:ext>
                  </a:extLst>
                </a:gridCol>
              </a:tblGrid>
              <a:tr h="462278">
                <a:tc>
                  <a:txBody>
                    <a:bodyPr/>
                    <a:lstStyle/>
                    <a:p>
                      <a:pPr algn="ctr"/>
                      <a:r>
                        <a:rPr kumimoji="1" lang="ja-JP" altLang="en-US" sz="1600" b="0" dirty="0">
                          <a:solidFill>
                            <a:schemeClr val="bg1"/>
                          </a:solidFill>
                          <a:latin typeface="Meiryo UI" panose="020B0604030504040204" pitchFamily="50" charset="-128"/>
                          <a:ea typeface="Meiryo UI" panose="020B0604030504040204" pitchFamily="50" charset="-128"/>
                        </a:rPr>
                        <a:t>学位プログラム</a:t>
                      </a: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Meiryo UI" panose="020B0604030504040204" pitchFamily="50" charset="-128"/>
                          <a:ea typeface="Meiryo UI" panose="020B0604030504040204" pitchFamily="50" charset="-128"/>
                        </a:rPr>
                        <a:t>論文数</a:t>
                      </a: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bg1"/>
                          </a:solidFill>
                          <a:latin typeface="Meiryo UI" panose="020B0604030504040204" pitchFamily="50" charset="-128"/>
                          <a:ea typeface="Meiryo UI" panose="020B0604030504040204" pitchFamily="50" charset="-128"/>
                        </a:rPr>
                        <a:t>口頭発表数</a:t>
                      </a: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1560141229"/>
                  </a:ext>
                </a:extLst>
              </a:tr>
              <a:tr h="560111">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 社会工学</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査読付き学術論文</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2</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編以上</a:t>
                      </a:r>
                      <a:br>
                        <a:rPr lang="ja-JP" altLang="en-US" sz="1400" dirty="0">
                          <a:latin typeface="メイリオ" panose="020B0604030504040204" pitchFamily="50" charset="-128"/>
                          <a:ea typeface="メイリオ" panose="020B0604030504040204" pitchFamily="50" charset="-128"/>
                        </a:rPr>
                      </a:b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筆頭著者であることが望ましい。</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発表数は問わない</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75021">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 リスク・レジリ</a:t>
                      </a:r>
                      <a:endParaRPr kumimoji="1" lang="en-US" altLang="ja-JP" sz="1600" b="0" dirty="0">
                        <a:solidFill>
                          <a:schemeClr val="tx1"/>
                        </a:solidFill>
                        <a:latin typeface="Meiryo UI" panose="020B0604030504040204" pitchFamily="50" charset="-128"/>
                        <a:ea typeface="Meiryo UI" panose="020B0604030504040204" pitchFamily="50" charset="-128"/>
                      </a:endParaRPr>
                    </a:p>
                    <a:p>
                      <a:r>
                        <a:rPr kumimoji="1" lang="en-US" altLang="ja-JP" sz="1600" b="0" dirty="0">
                          <a:solidFill>
                            <a:schemeClr val="tx1"/>
                          </a:solidFill>
                          <a:latin typeface="Meiryo UI" panose="020B0604030504040204" pitchFamily="50" charset="-128"/>
                          <a:ea typeface="Meiryo UI" panose="020B0604030504040204" pitchFamily="50" charset="-128"/>
                        </a:rPr>
                        <a:t> </a:t>
                      </a:r>
                      <a:r>
                        <a:rPr kumimoji="1" lang="ja-JP" altLang="en-US" sz="1600" b="0" dirty="0">
                          <a:solidFill>
                            <a:schemeClr val="tx1"/>
                          </a:solidFill>
                          <a:latin typeface="Meiryo UI" panose="020B0604030504040204" pitchFamily="50" charset="-128"/>
                          <a:ea typeface="Meiryo UI" panose="020B0604030504040204" pitchFamily="50" charset="-128"/>
                        </a:rPr>
                        <a:t>エンス工学</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査読付き学術論文</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1</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編以上</a:t>
                      </a:r>
                      <a:br>
                        <a:rPr lang="ja-JP" altLang="en-US" sz="1400" dirty="0">
                          <a:latin typeface="メイリオ" panose="020B0604030504040204" pitchFamily="50" charset="-128"/>
                          <a:ea typeface="メイリオ" panose="020B0604030504040204" pitchFamily="50" charset="-128"/>
                        </a:rPr>
                      </a:b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筆頭著者であることが望ましい。</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口頭発表資料</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2</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編以上</a:t>
                      </a:r>
                      <a:br>
                        <a:rPr lang="ja-JP" altLang="en-US" sz="1400" dirty="0">
                          <a:latin typeface="メイリオ" panose="020B0604030504040204" pitchFamily="50" charset="-128"/>
                          <a:ea typeface="メイリオ" panose="020B0604030504040204" pitchFamily="50" charset="-128"/>
                        </a:rPr>
                      </a:b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査読付き国際会議論文が望ましい。</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0607043"/>
                  </a:ext>
                </a:extLst>
              </a:tr>
              <a:tr h="560111">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 情報理工</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査読付き学術雑誌論文</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1</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編以上</a:t>
                      </a:r>
                      <a:br>
                        <a:rPr lang="ja-JP" altLang="en-US" sz="1400" dirty="0">
                          <a:latin typeface="メイリオ" panose="020B0604030504040204" pitchFamily="50" charset="-128"/>
                          <a:ea typeface="メイリオ" panose="020B0604030504040204" pitchFamily="50" charset="-128"/>
                        </a:rPr>
                      </a:b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主たる著者であること。査読付き国際会議論文でも認められる場合がある。</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発表数は問わない</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5187779"/>
                  </a:ext>
                </a:extLst>
              </a:tr>
              <a:tr h="560111">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 知能機能</a:t>
                      </a:r>
                      <a:endParaRPr kumimoji="1" lang="en-US" altLang="ja-JP" sz="1600" b="0" dirty="0">
                        <a:solidFill>
                          <a:schemeClr val="tx1"/>
                        </a:solidFill>
                        <a:latin typeface="Meiryo UI" panose="020B0604030504040204" pitchFamily="50" charset="-128"/>
                        <a:ea typeface="Meiryo UI" panose="020B0604030504040204" pitchFamily="50" charset="-128"/>
                      </a:endParaRPr>
                    </a:p>
                    <a:p>
                      <a:r>
                        <a:rPr kumimoji="1" lang="en-US" altLang="ja-JP" sz="1600" b="0" dirty="0">
                          <a:solidFill>
                            <a:schemeClr val="tx1"/>
                          </a:solidFill>
                          <a:latin typeface="Meiryo UI" panose="020B0604030504040204" pitchFamily="50" charset="-128"/>
                          <a:ea typeface="Meiryo UI" panose="020B0604030504040204" pitchFamily="50" charset="-128"/>
                        </a:rPr>
                        <a:t> </a:t>
                      </a:r>
                      <a:r>
                        <a:rPr kumimoji="1" lang="ja-JP" altLang="en-US" sz="1600" b="0" dirty="0">
                          <a:solidFill>
                            <a:schemeClr val="tx1"/>
                          </a:solidFill>
                          <a:latin typeface="Meiryo UI" panose="020B0604030504040204" pitchFamily="50" charset="-128"/>
                          <a:ea typeface="Meiryo UI" panose="020B0604030504040204" pitchFamily="50" charset="-128"/>
                        </a:rPr>
                        <a:t>システム</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査読付き学術論文</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2</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編以上</a:t>
                      </a:r>
                      <a:br>
                        <a:rPr lang="ja-JP" altLang="en-US" sz="1400" dirty="0">
                          <a:latin typeface="メイリオ" panose="020B0604030504040204" pitchFamily="50" charset="-128"/>
                          <a:ea typeface="メイリオ" panose="020B0604030504040204" pitchFamily="50" charset="-128"/>
                        </a:rPr>
                      </a:b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(1</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編は査読付き国際会議論文でも認められる場合がある。原則として筆頭著者であること。</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国際会議口頭発表</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1</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件以上</a:t>
                      </a:r>
                      <a:br>
                        <a:rPr lang="ja-JP" altLang="en-US" sz="1400" dirty="0">
                          <a:latin typeface="メイリオ" panose="020B0604030504040204" pitchFamily="50" charset="-128"/>
                          <a:ea typeface="メイリオ" panose="020B0604030504040204" pitchFamily="50" charset="-128"/>
                        </a:rPr>
                      </a:b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原則として筆頭著者であり、自身が発表したもの。ポスター発表を含む。</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7226672"/>
                  </a:ext>
                </a:extLst>
              </a:tr>
              <a:tr h="672132">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 構造エネルギー</a:t>
                      </a:r>
                      <a:endParaRPr kumimoji="1" lang="en-US" altLang="ja-JP" sz="1600" b="0" dirty="0">
                        <a:solidFill>
                          <a:schemeClr val="tx1"/>
                        </a:solidFill>
                        <a:latin typeface="Meiryo UI" panose="020B0604030504040204" pitchFamily="50" charset="-128"/>
                        <a:ea typeface="Meiryo UI" panose="020B0604030504040204" pitchFamily="50" charset="-128"/>
                      </a:endParaRPr>
                    </a:p>
                    <a:p>
                      <a:r>
                        <a:rPr kumimoji="1" lang="en-US" altLang="ja-JP" sz="1600" b="0" dirty="0">
                          <a:solidFill>
                            <a:schemeClr val="tx1"/>
                          </a:solidFill>
                          <a:latin typeface="Meiryo UI" panose="020B0604030504040204" pitchFamily="50" charset="-128"/>
                          <a:ea typeface="Meiryo UI" panose="020B0604030504040204" pitchFamily="50" charset="-128"/>
                        </a:rPr>
                        <a:t> </a:t>
                      </a:r>
                      <a:r>
                        <a:rPr kumimoji="1" lang="ja-JP" altLang="en-US" sz="1600" b="0" dirty="0">
                          <a:solidFill>
                            <a:schemeClr val="tx1"/>
                          </a:solidFill>
                          <a:latin typeface="Meiryo UI" panose="020B0604030504040204" pitchFamily="50" charset="-128"/>
                          <a:ea typeface="Meiryo UI" panose="020B0604030504040204" pitchFamily="50" charset="-128"/>
                        </a:rPr>
                        <a:t>工学</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査読付き学術論文</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2</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編以上</a:t>
                      </a:r>
                      <a:br>
                        <a:rPr lang="ja-JP" altLang="en-US" sz="1400" dirty="0">
                          <a:latin typeface="メイリオ" panose="020B0604030504040204" pitchFamily="50" charset="-128"/>
                          <a:ea typeface="メイリオ" panose="020B0604030504040204" pitchFamily="50" charset="-128"/>
                        </a:rPr>
                      </a:b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筆頭著者であることが望ましい。</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zh-TW" altLang="en-US" sz="1400" b="0" i="0" kern="1200" dirty="0">
                          <a:solidFill>
                            <a:schemeClr val="dk1"/>
                          </a:solidFill>
                          <a:effectLst/>
                          <a:latin typeface="メイリオ" panose="020B0604030504040204" pitchFamily="50" charset="-128"/>
                          <a:ea typeface="メイリオ" panose="020B0604030504040204" pitchFamily="50" charset="-128"/>
                          <a:cs typeface="+mn-cs"/>
                        </a:rPr>
                        <a:t>口頭発表資料</a:t>
                      </a:r>
                      <a:r>
                        <a:rPr kumimoji="1" lang="en-US" altLang="zh-TW" sz="1400" b="0" i="0" kern="1200" dirty="0">
                          <a:solidFill>
                            <a:schemeClr val="dk1"/>
                          </a:solidFill>
                          <a:effectLst/>
                          <a:latin typeface="メイリオ" panose="020B0604030504040204" pitchFamily="50" charset="-128"/>
                          <a:ea typeface="メイリオ" panose="020B0604030504040204" pitchFamily="50" charset="-128"/>
                          <a:cs typeface="+mn-cs"/>
                        </a:rPr>
                        <a:t>2</a:t>
                      </a:r>
                      <a:r>
                        <a:rPr kumimoji="1" lang="zh-TW" altLang="en-US" sz="1400" b="0" i="0" kern="1200" dirty="0">
                          <a:solidFill>
                            <a:schemeClr val="dk1"/>
                          </a:solidFill>
                          <a:effectLst/>
                          <a:latin typeface="メイリオ" panose="020B0604030504040204" pitchFamily="50" charset="-128"/>
                          <a:ea typeface="メイリオ" panose="020B0604030504040204" pitchFamily="50" charset="-128"/>
                          <a:cs typeface="+mn-cs"/>
                        </a:rPr>
                        <a:t>編以上</a:t>
                      </a:r>
                      <a:endParaRPr kumimoji="1" lang="en-US" altLang="ja-JP" sz="1400" b="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8962071"/>
                  </a:ext>
                </a:extLst>
              </a:tr>
              <a:tr h="564669">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 ライフイノベーション（生物情報）</a:t>
                      </a:r>
                      <a:endParaRPr kumimoji="1" lang="en-US" altLang="ja-JP" sz="1600" b="0" dirty="0">
                        <a:solidFill>
                          <a:schemeClr val="tx1"/>
                        </a:solidFill>
                        <a:latin typeface="Meiryo UI" panose="020B0604030504040204" pitchFamily="50" charset="-128"/>
                        <a:ea typeface="Meiryo UI"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学位論文に直接関連する査読付き筆頭著者英語論文</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2</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編以上</a:t>
                      </a:r>
                      <a:br>
                        <a:rPr lang="ja-JP" altLang="en-US" sz="1400" dirty="0">
                          <a:latin typeface="メイリオ" panose="020B0604030504040204" pitchFamily="50" charset="-128"/>
                          <a:ea typeface="メイリオ" panose="020B0604030504040204" pitchFamily="50" charset="-128"/>
                        </a:rPr>
                      </a:b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(2</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編のうち</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1</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編は査読付きの</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proceedings</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でも可。ただし残り</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1</a:t>
                      </a:r>
                      <a:r>
                        <a:rPr kumimoji="1" lang="ja-JP" altLang="en-US" sz="1400" b="0" i="0" kern="1200" dirty="0">
                          <a:solidFill>
                            <a:schemeClr val="dk1"/>
                          </a:solidFill>
                          <a:effectLst/>
                          <a:latin typeface="メイリオ" panose="020B0604030504040204" pitchFamily="50" charset="-128"/>
                          <a:ea typeface="メイリオ" panose="020B0604030504040204" pitchFamily="50" charset="-128"/>
                          <a:cs typeface="+mn-cs"/>
                        </a:rPr>
                        <a:t>編とは独立した内容であることを求める</a:t>
                      </a:r>
                      <a:r>
                        <a:rPr kumimoji="1" lang="en-US" altLang="ja-JP" sz="1400" b="0" i="0" kern="1200" dirty="0">
                          <a:solidFill>
                            <a:schemeClr val="dk1"/>
                          </a:solidFill>
                          <a:effectLst/>
                          <a:latin typeface="メイリオ" panose="020B0604030504040204" pitchFamily="50" charset="-128"/>
                          <a:ea typeface="メイリオ" panose="020B0604030504040204" pitchFamily="50" charset="-128"/>
                          <a:cs typeface="+mn-cs"/>
                        </a:rPr>
                        <a:t>)</a:t>
                      </a:r>
                      <a:endParaRPr kumimoji="1" lang="en-US" altLang="ja-JP" sz="1400" b="0" baseline="30000" dirty="0">
                        <a:solidFill>
                          <a:schemeClr val="tx1"/>
                        </a:solidFill>
                        <a:latin typeface="メイリオ" panose="020B0604030504040204" pitchFamily="50" charset="-128"/>
                        <a:ea typeface="メイリオ" panose="020B0604030504040204" pitchFamily="50" charset="-128"/>
                      </a:endParaRPr>
                    </a:p>
                  </a:txBody>
                  <a:tcPr marL="91425" marR="91425"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400" dirty="0">
                          <a:effectLst/>
                          <a:latin typeface="メイリオ" panose="020B0604030504040204" pitchFamily="50" charset="-128"/>
                          <a:ea typeface="メイリオ" panose="020B0604030504040204" pitchFamily="50" charset="-128"/>
                        </a:rPr>
                        <a:t>筆頭発表者として国際学会発表</a:t>
                      </a:r>
                      <a:r>
                        <a:rPr lang="en-US" altLang="ja-JP" sz="1400" dirty="0">
                          <a:effectLst/>
                          <a:latin typeface="メイリオ" panose="020B0604030504040204" pitchFamily="50" charset="-128"/>
                          <a:ea typeface="メイリオ" panose="020B0604030504040204" pitchFamily="50" charset="-128"/>
                        </a:rPr>
                        <a:t>1</a:t>
                      </a:r>
                      <a:r>
                        <a:rPr lang="ja-JP" altLang="en-US" sz="1400" dirty="0">
                          <a:effectLst/>
                          <a:latin typeface="メイリオ" panose="020B0604030504040204" pitchFamily="50" charset="-128"/>
                          <a:ea typeface="メイリオ" panose="020B0604030504040204" pitchFamily="50" charset="-128"/>
                        </a:rPr>
                        <a:t>回以上</a:t>
                      </a:r>
                      <a:r>
                        <a:rPr lang="en-US" altLang="ja-JP" sz="1400" dirty="0">
                          <a:effectLst/>
                          <a:latin typeface="メイリオ" panose="020B0604030504040204" pitchFamily="50" charset="-128"/>
                          <a:ea typeface="メイリオ" panose="020B0604030504040204" pitchFamily="50" charset="-128"/>
                        </a:rPr>
                        <a:t>(</a:t>
                      </a:r>
                      <a:r>
                        <a:rPr lang="ja-JP" altLang="en-US" sz="1400" dirty="0">
                          <a:effectLst/>
                          <a:latin typeface="メイリオ" panose="020B0604030504040204" pitchFamily="50" charset="-128"/>
                          <a:ea typeface="メイリオ" panose="020B0604030504040204" pitchFamily="50" charset="-128"/>
                        </a:rPr>
                        <a:t>ポスター・口頭の別は問わない</a:t>
                      </a:r>
                      <a:r>
                        <a:rPr lang="en-US" altLang="ja-JP" sz="1400" dirty="0">
                          <a:effectLst/>
                          <a:latin typeface="メイリオ" panose="020B0604030504040204" pitchFamily="50" charset="-128"/>
                          <a:ea typeface="メイリオ" panose="020B0604030504040204" pitchFamily="50" charset="-128"/>
                        </a:rPr>
                        <a:t>)</a:t>
                      </a:r>
                    </a:p>
                  </a:txBody>
                  <a:tcPr marL="95250" marR="95250"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7702626"/>
                  </a:ext>
                </a:extLst>
              </a:tr>
            </a:tbl>
          </a:graphicData>
        </a:graphic>
      </p:graphicFrame>
    </p:spTree>
    <p:extLst>
      <p:ext uri="{BB962C8B-B14F-4D97-AF65-F5344CB8AC3E}">
        <p14:creationId xmlns:p14="http://schemas.microsoft.com/office/powerpoint/2010/main" val="4792359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視差">
  <a:themeElements>
    <a:clrScheme name="視差">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TM03457496[[fn=視差]]</Template>
  <TotalTime>520</TotalTime>
  <Words>1415</Words>
  <Application>Microsoft Office PowerPoint</Application>
  <PresentationFormat>画面に合わせる (4:3)</PresentationFormat>
  <Paragraphs>174</Paragraphs>
  <Slides>15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15</vt:i4>
      </vt:variant>
    </vt:vector>
  </HeadingPairs>
  <TitlesOfParts>
    <vt:vector size="22" baseType="lpstr">
      <vt:lpstr>Meiryo UI</vt:lpstr>
      <vt:lpstr>メイリオ</vt:lpstr>
      <vt:lpstr>Arial</vt:lpstr>
      <vt:lpstr>Calibri</vt:lpstr>
      <vt:lpstr>Corbel</vt:lpstr>
      <vt:lpstr>Wingdings</vt:lpstr>
      <vt:lpstr>視差</vt:lpstr>
      <vt:lpstr>PowerPoint プレゼンテーション</vt:lpstr>
      <vt:lpstr>早期修了プログラムとは？</vt:lpstr>
      <vt:lpstr>本プログラムの特徴</vt:lpstr>
      <vt:lpstr>早期修了プログラムと 課程博士、論文博士との違い</vt:lpstr>
      <vt:lpstr>博士号取得の流れ</vt:lpstr>
      <vt:lpstr>大学院受験資格（社会人特別選抜方式）</vt:lpstr>
      <vt:lpstr>早期修了プログラムを実施する 学位プログラム</vt:lpstr>
      <vt:lpstr>入学までの流れ</vt:lpstr>
      <vt:lpstr>プログラム審査要件 履修に必要な論文数・口頭発表数など（2023年4月現在）</vt:lpstr>
      <vt:lpstr>令和6(2024)年度入試日程</vt:lpstr>
      <vt:lpstr>入学後の流れ</vt:lpstr>
      <vt:lpstr>達成度評価</vt:lpstr>
      <vt:lpstr>学修に必要な費用</vt:lpstr>
      <vt:lpstr>履修・修了者数</vt:lpstr>
      <vt:lpstr>関連WEBサイト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秋葉 一能</dc:creator>
  <cp:lastModifiedBy>森作典子</cp:lastModifiedBy>
  <cp:revision>35</cp:revision>
  <cp:lastPrinted>2023-06-28T00:51:51Z</cp:lastPrinted>
  <dcterms:created xsi:type="dcterms:W3CDTF">2020-07-06T04:53:48Z</dcterms:created>
  <dcterms:modified xsi:type="dcterms:W3CDTF">2023-06-28T00:57:36Z</dcterms:modified>
</cp:coreProperties>
</file>